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6"/>
  </p:notesMasterIdLst>
  <p:sldIdLst>
    <p:sldId id="256" r:id="rId2"/>
    <p:sldId id="257" r:id="rId3"/>
    <p:sldId id="315" r:id="rId4"/>
    <p:sldId id="316" r:id="rId5"/>
    <p:sldId id="317" r:id="rId6"/>
    <p:sldId id="301" r:id="rId7"/>
    <p:sldId id="258" r:id="rId8"/>
    <p:sldId id="261" r:id="rId9"/>
    <p:sldId id="303" r:id="rId10"/>
    <p:sldId id="260" r:id="rId11"/>
    <p:sldId id="259" r:id="rId12"/>
    <p:sldId id="262" r:id="rId13"/>
    <p:sldId id="263" r:id="rId14"/>
    <p:sldId id="264" r:id="rId15"/>
    <p:sldId id="278" r:id="rId16"/>
    <p:sldId id="266" r:id="rId17"/>
    <p:sldId id="267" r:id="rId18"/>
    <p:sldId id="268" r:id="rId19"/>
    <p:sldId id="271" r:id="rId20"/>
    <p:sldId id="272" r:id="rId21"/>
    <p:sldId id="273" r:id="rId22"/>
    <p:sldId id="275" r:id="rId23"/>
    <p:sldId id="276" r:id="rId24"/>
    <p:sldId id="277" r:id="rId25"/>
    <p:sldId id="313" r:id="rId26"/>
    <p:sldId id="290" r:id="rId27"/>
    <p:sldId id="291" r:id="rId28"/>
    <p:sldId id="292" r:id="rId29"/>
    <p:sldId id="331" r:id="rId30"/>
    <p:sldId id="332" r:id="rId31"/>
    <p:sldId id="333" r:id="rId32"/>
    <p:sldId id="334" r:id="rId33"/>
    <p:sldId id="335" r:id="rId34"/>
    <p:sldId id="339" r:id="rId35"/>
    <p:sldId id="344" r:id="rId36"/>
    <p:sldId id="336" r:id="rId37"/>
    <p:sldId id="337" r:id="rId38"/>
    <p:sldId id="338" r:id="rId39"/>
    <p:sldId id="318" r:id="rId40"/>
    <p:sldId id="319" r:id="rId41"/>
    <p:sldId id="320" r:id="rId42"/>
    <p:sldId id="299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287" r:id="rId54"/>
    <p:sldId id="289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İletişim Merkezi" initials="İ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4-20T11:22:44.04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22A1-C54E-445E-84A5-F84D6B37EE7C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22A6E-100D-4541-A60D-A5EDD60AD6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22A6E-100D-4541-A60D-A5EDD60AD65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AİLE İÇİ İletİşİm Semİnerİne </a:t>
            </a:r>
            <a:b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HOŞGELDİNİZ</a:t>
            </a:r>
            <a:endParaRPr lang="tr-TR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</a:t>
            </a:fld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sz="quarter" idx="1"/>
          </p:nvPr>
        </p:nvSpPr>
        <p:spPr>
          <a:xfrm>
            <a:off x="395536" y="5013176"/>
            <a:ext cx="4896544" cy="1844824"/>
          </a:xfrm>
        </p:spPr>
        <p:txBody>
          <a:bodyPr>
            <a:no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400" b="1" dirty="0" smtClean="0"/>
              <a:t>Denizli Rehberlik Araştırma Merkezi</a:t>
            </a:r>
            <a:endParaRPr lang="tr-TR" sz="2400" b="1" dirty="0"/>
          </a:p>
        </p:txBody>
      </p:sp>
      <p:pic>
        <p:nvPicPr>
          <p:cNvPr id="9" name="8 İçerik Yer Tutucusu" descr="imagesCA0J2QZ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448272" cy="2324100"/>
          </a:xfrm>
        </p:spPr>
      </p:pic>
      <p:pic>
        <p:nvPicPr>
          <p:cNvPr id="11" name="9 Resim Yer Tutucusu" descr="ramlogo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73830" cy="1728192"/>
          </a:xfrm>
          <a:prstGeom prst="rect">
            <a:avLst/>
          </a:prstGeom>
        </p:spPr>
      </p:pic>
      <p:pic>
        <p:nvPicPr>
          <p:cNvPr id="6" name="9 Resim Yer Tutucusu" descr="ramlogo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3030" y="0"/>
            <a:ext cx="2040969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840760" cy="61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SağlIklI İletİşİm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İçİn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gereklİ İlkeler: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Bireysel ayrılıklar vardır.</a:t>
            </a:r>
          </a:p>
          <a:p>
            <a:r>
              <a:rPr lang="tr-TR" dirty="0" smtClean="0"/>
              <a:t>İlişkide gönüllülük esastır.</a:t>
            </a:r>
          </a:p>
          <a:p>
            <a:r>
              <a:rPr lang="tr-TR" dirty="0" smtClean="0"/>
              <a:t>Her birey karar verebilme gücüne ve hakkına sahiptir.</a:t>
            </a:r>
          </a:p>
          <a:p>
            <a:r>
              <a:rPr lang="tr-TR" dirty="0" smtClean="0"/>
              <a:t>Tüm insanlar saygıdeğerdir.</a:t>
            </a:r>
          </a:p>
          <a:p>
            <a:r>
              <a:rPr lang="tr-TR" dirty="0" smtClean="0"/>
              <a:t>Gerçekçi ve doğal davranmak.</a:t>
            </a:r>
          </a:p>
          <a:p>
            <a:r>
              <a:rPr lang="tr-TR" dirty="0" smtClean="0"/>
              <a:t>Ve son olarak empati kurmak. </a:t>
            </a:r>
          </a:p>
          <a:p>
            <a:endParaRPr lang="tr-TR" dirty="0" smtClean="0"/>
          </a:p>
        </p:txBody>
      </p:sp>
      <p:pic>
        <p:nvPicPr>
          <p:cNvPr id="6" name="5 İçerik Yer Tutucusu" descr="imagesCAGC23K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772816"/>
            <a:ext cx="2371725" cy="193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 BECERİLERİ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Dinleme</a:t>
            </a:r>
          </a:p>
          <a:p>
            <a:r>
              <a:rPr lang="tr-TR" dirty="0" smtClean="0"/>
              <a:t>Tepki verme</a:t>
            </a:r>
          </a:p>
          <a:p>
            <a:pPr>
              <a:buNone/>
            </a:pPr>
            <a:r>
              <a:rPr lang="tr-TR" dirty="0" smtClean="0"/>
              <a:t>(Gözlem-Düşünce-Duyguların ifadesi)</a:t>
            </a:r>
          </a:p>
          <a:p>
            <a:r>
              <a:rPr lang="tr-TR" dirty="0" smtClean="0"/>
              <a:t>Ben Dili</a:t>
            </a:r>
          </a:p>
          <a:p>
            <a:r>
              <a:rPr lang="tr-TR" dirty="0" smtClean="0"/>
              <a:t>Empati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Dİnleme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Aktif bir süreçtir.</a:t>
            </a:r>
          </a:p>
          <a:p>
            <a:r>
              <a:rPr lang="tr-TR" dirty="0" smtClean="0"/>
              <a:t>Anlatılmak isteneni anlamaya çalışmak</a:t>
            </a:r>
          </a:p>
          <a:p>
            <a:r>
              <a:rPr lang="tr-TR" dirty="0" smtClean="0"/>
              <a:t>Duyguyu anlamaya çalışmak</a:t>
            </a:r>
          </a:p>
          <a:p>
            <a:r>
              <a:rPr lang="tr-TR" dirty="0" smtClean="0"/>
              <a:t>Koşulsuz kabul </a:t>
            </a:r>
            <a:endParaRPr lang="tr-TR" dirty="0"/>
          </a:p>
        </p:txBody>
      </p:sp>
      <p:pic>
        <p:nvPicPr>
          <p:cNvPr id="6" name="5 İçerik Yer Tutucusu" descr="direct_communication_market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343400" cy="2924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Dİnleyebİlmek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İçİn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Konuşanın yüzüne doğru bakmak</a:t>
            </a:r>
          </a:p>
          <a:p>
            <a:r>
              <a:rPr lang="tr-TR" dirty="0" smtClean="0"/>
              <a:t>Konuşana doğru yönelmek</a:t>
            </a:r>
          </a:p>
          <a:p>
            <a:r>
              <a:rPr lang="tr-TR" dirty="0" smtClean="0"/>
              <a:t>Göz Teması</a:t>
            </a:r>
          </a:p>
          <a:p>
            <a:r>
              <a:rPr lang="tr-TR" dirty="0" smtClean="0"/>
              <a:t>Rahat olabilmek</a:t>
            </a:r>
            <a:endParaRPr lang="tr-TR" dirty="0"/>
          </a:p>
        </p:txBody>
      </p:sp>
      <p:pic>
        <p:nvPicPr>
          <p:cNvPr id="6" name="5 İçerik Yer Tutucusu" descr="e-posta_hakanmengu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770265"/>
            <a:ext cx="3657600" cy="2231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Gönlü ve sözü bir olmayan kişinin yüz dili bile olsa, o gene dilsiz sayılır.</a:t>
            </a:r>
          </a:p>
          <a:p>
            <a:endParaRPr lang="tr-TR" dirty="0" smtClean="0"/>
          </a:p>
          <a:p>
            <a:r>
              <a:rPr lang="tr-TR" dirty="0" smtClean="0"/>
              <a:t>MEVLANA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Ünlü bir düşünce insanının dediği gibi 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"söylediğin her şeyi  kabul edemem, ama konuşma hakkini ölene kadar  desteklerim"...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Dİnleyİnce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Karşı tarafı daha iyi anlarız.</a:t>
            </a:r>
          </a:p>
          <a:p>
            <a:r>
              <a:rPr lang="tr-TR" dirty="0" smtClean="0"/>
              <a:t>Kişi kendini dinleyen kişiye yakın hisseder</a:t>
            </a:r>
          </a:p>
          <a:p>
            <a:r>
              <a:rPr lang="tr-TR" dirty="0" smtClean="0"/>
              <a:t>Anlaşıldığını hisseder</a:t>
            </a:r>
          </a:p>
          <a:p>
            <a:r>
              <a:rPr lang="tr-TR" dirty="0" smtClean="0"/>
              <a:t>İletişim kopmaz</a:t>
            </a:r>
          </a:p>
          <a:p>
            <a:r>
              <a:rPr lang="tr-TR" dirty="0" smtClean="0"/>
              <a:t>Çatışmanın önüne geçilir.</a:t>
            </a:r>
            <a:endParaRPr lang="tr-TR" dirty="0"/>
          </a:p>
        </p:txBody>
      </p:sp>
      <p:pic>
        <p:nvPicPr>
          <p:cNvPr id="6" name="5 İçerik Yer Tutucusu" descr="imagesCA21XT3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2880320" cy="2674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 VERME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1- Kişiliğe değil davranışlara</a:t>
            </a:r>
          </a:p>
          <a:p>
            <a:pPr>
              <a:buNone/>
            </a:pPr>
            <a:r>
              <a:rPr lang="tr-TR" dirty="0" smtClean="0"/>
              <a:t>2- Sadece zayıf değil güçlü yönlere de</a:t>
            </a:r>
          </a:p>
          <a:p>
            <a:pPr>
              <a:buNone/>
            </a:pPr>
            <a:r>
              <a:rPr lang="tr-TR" dirty="0" smtClean="0"/>
              <a:t>3- Kısa ve özlü biçimde </a:t>
            </a:r>
          </a:p>
          <a:p>
            <a:pPr>
              <a:buNone/>
            </a:pPr>
            <a:r>
              <a:rPr lang="tr-TR" dirty="0" smtClean="0"/>
              <a:t>4- Davranıştan hemen sonra</a:t>
            </a:r>
          </a:p>
          <a:p>
            <a:pPr>
              <a:buNone/>
            </a:pPr>
            <a:r>
              <a:rPr lang="tr-TR" dirty="0" smtClean="0"/>
              <a:t>5- İki taraf birbirini anlayana dek </a:t>
            </a:r>
          </a:p>
          <a:p>
            <a:endParaRPr lang="tr-TR" dirty="0"/>
          </a:p>
        </p:txBody>
      </p:sp>
      <p:pic>
        <p:nvPicPr>
          <p:cNvPr id="6" name="5 İçerik Yer Tutucusu" descr="Communic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2909643" cy="2868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 VERME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/>
              <a:t>Kendini açma:</a:t>
            </a:r>
          </a:p>
          <a:p>
            <a:pPr>
              <a:buNone/>
            </a:pPr>
            <a:r>
              <a:rPr lang="tr-TR" dirty="0" smtClean="0"/>
              <a:t>Kendini açma kısaca karşıdaki kişiye kendinizle ilgili bilgi iletmektir. Çoğu kişi için kendini açma korkutucu gelebilir.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Kendinizi daha iyi tanırsınız</a:t>
            </a:r>
          </a:p>
          <a:p>
            <a:r>
              <a:rPr lang="tr-TR" dirty="0" smtClean="0"/>
              <a:t>Daha yakın kişisel ilişkiler kurarsınız</a:t>
            </a:r>
          </a:p>
          <a:p>
            <a:r>
              <a:rPr lang="tr-TR" dirty="0" smtClean="0"/>
              <a:t>İletişiminizi geliştirir</a:t>
            </a:r>
          </a:p>
          <a:p>
            <a:r>
              <a:rPr lang="tr-TR" dirty="0" smtClean="0"/>
              <a:t>Daha fazla enerji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b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Gözlemler: </a:t>
            </a:r>
            <a:r>
              <a:rPr lang="tr-TR" dirty="0" smtClean="0"/>
              <a:t>Duyularınızın size söylediklerini bildirmek anlamına gelir. Hiçbir tahmin, çıkarım yada yargı yoktur. Örnek: “eski adresim cumhuriyet caddesiydi.”, “bu sabah tost makinesini bozdum.”</a:t>
            </a:r>
            <a:endParaRPr lang="tr-TR" dirty="0"/>
          </a:p>
        </p:txBody>
      </p:sp>
      <p:pic>
        <p:nvPicPr>
          <p:cNvPr id="6" name="5 İçerik Yer Tutucusu" descr="imagesCA8A9LI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384376" cy="3133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Semİnerİn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AmacI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tr-T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Bilgilendirme</a:t>
            </a:r>
          </a:p>
          <a:p>
            <a:r>
              <a:rPr lang="tr-TR" dirty="0" smtClean="0"/>
              <a:t>Farkındalık Düzeyini arttırma</a:t>
            </a:r>
          </a:p>
          <a:p>
            <a:r>
              <a:rPr lang="tr-TR" dirty="0" smtClean="0"/>
              <a:t>Etkili iletişim kurma yolunda ilk adım</a:t>
            </a:r>
          </a:p>
          <a:p>
            <a:r>
              <a:rPr lang="tr-TR" dirty="0" smtClean="0"/>
              <a:t>Sosyal yönden daha aktif olma</a:t>
            </a:r>
          </a:p>
          <a:p>
            <a:r>
              <a:rPr lang="tr-TR" dirty="0" smtClean="0"/>
              <a:t>Mesleki başarıyı arttırma</a:t>
            </a:r>
          </a:p>
          <a:p>
            <a:r>
              <a:rPr lang="tr-TR" dirty="0" smtClean="0"/>
              <a:t>Stres düzeyini azaltma</a:t>
            </a:r>
          </a:p>
          <a:p>
            <a:r>
              <a:rPr lang="tr-TR" dirty="0" smtClean="0"/>
              <a:t>Anlama ve anlaşılma</a:t>
            </a:r>
          </a:p>
          <a:p>
            <a:endParaRPr lang="tr-TR" dirty="0"/>
          </a:p>
        </p:txBody>
      </p:sp>
      <p:pic>
        <p:nvPicPr>
          <p:cNvPr id="5" name="4 İçerik Yer Tutucusu" descr="imagesCA0M1I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44824"/>
            <a:ext cx="3188345" cy="2621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Düşünceler:</a:t>
            </a:r>
            <a:r>
              <a:rPr lang="tr-TR" dirty="0" smtClean="0"/>
              <a:t> Duyduklarınızdan, okuduklarınızdan ve gözlemlerinizden çıkardığınız sonuçlar ve çıkarımlardır. Örnek: “başarılı bir evlilik için bencil olmamak gerekir.” (inanç), “onunla görüşmeyi bırakmakla hata ettin.” (yargı), “bence evren sonsuza dek patlamaya ve çökmeye devam edecek.” (kuram).</a:t>
            </a:r>
            <a:endParaRPr lang="tr-TR" dirty="0"/>
          </a:p>
        </p:txBody>
      </p:sp>
      <p:pic>
        <p:nvPicPr>
          <p:cNvPr id="6" name="5 İçerik Yer Tutucusu" descr="9fecd2fdf6879088d3ac550266c6d7ec_12757436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918148" cy="3312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Tepkİ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verme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Duygular:</a:t>
            </a:r>
            <a:r>
              <a:rPr lang="tr-TR" dirty="0" smtClean="0"/>
              <a:t> İletişimin en zor kısmı duyguları ifade etmektir. </a:t>
            </a:r>
          </a:p>
          <a:p>
            <a:r>
              <a:rPr lang="tr-TR" dirty="0" smtClean="0"/>
              <a:t>Örnek: “seni hayal kırıklığına uğrattığımı hissediyorum ve bu beni gerçekten üzüyor.” “seni gördüğümde mutlu oluyorum.”</a:t>
            </a:r>
            <a:endParaRPr lang="tr-TR" dirty="0"/>
          </a:p>
        </p:txBody>
      </p:sp>
      <p:pic>
        <p:nvPicPr>
          <p:cNvPr id="6" name="5 İçerik Yer Tutucusu" descr="imagesCA3QONX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816424" cy="3861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04448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Ben işe yaramaz birisiyim………………………………</a:t>
            </a:r>
          </a:p>
          <a:p>
            <a:r>
              <a:rPr lang="tr-TR" dirty="0" smtClean="0"/>
              <a:t>Tartışıyorduk; korkarım ona söylememem gereken pek çok söz söyledim…………….</a:t>
            </a:r>
          </a:p>
          <a:p>
            <a:r>
              <a:rPr lang="tr-TR" dirty="0" err="1" smtClean="0"/>
              <a:t>Öfff</a:t>
            </a:r>
            <a:r>
              <a:rPr lang="tr-TR" dirty="0" smtClean="0"/>
              <a:t>. Bu çocuklara laf anlatması ne kadar zor! …………</a:t>
            </a:r>
          </a:p>
          <a:p>
            <a:r>
              <a:rPr lang="tr-TR" dirty="0" smtClean="0"/>
              <a:t>O iyi bir çalışan öte yandan şu da iyi biri hangisini yardımcım yapsam………………..</a:t>
            </a:r>
          </a:p>
          <a:p>
            <a:r>
              <a:rPr lang="tr-TR" dirty="0" smtClean="0"/>
              <a:t>İnanılmaz bir olay bu gün hiç sorun yaşamadım……..</a:t>
            </a:r>
          </a:p>
          <a:p>
            <a:r>
              <a:rPr lang="tr-TR" dirty="0" smtClean="0"/>
              <a:t>Sonunda terfi ettim………………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11560" y="188640"/>
            <a:ext cx="7272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Alıştırma :</a:t>
            </a:r>
            <a:r>
              <a:rPr lang="tr-TR" sz="2400" dirty="0" smtClean="0"/>
              <a:t> Bu Durumdaki kişi ne hisseder?</a:t>
            </a:r>
          </a:p>
          <a:p>
            <a:r>
              <a:rPr lang="tr-TR" sz="2400" dirty="0" smtClean="0"/>
              <a:t>Aşağıdaki sözleri söyleyen kişi neler hissediyor olabilir?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23</a:t>
            </a:fld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3999" cy="62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empatİ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İletişimin belki de en önemli öğesi </a:t>
            </a:r>
            <a:r>
              <a:rPr lang="tr-TR" b="1" dirty="0" smtClean="0"/>
              <a:t>empatidir.</a:t>
            </a:r>
            <a:r>
              <a:rPr lang="tr-TR" dirty="0" smtClean="0"/>
              <a:t>. Empati kavramını, kendimizi başkasının yerine koyarak  anlamaya çalışmak olarak tanımlayabiliriz.</a:t>
            </a:r>
          </a:p>
          <a:p>
            <a:endParaRPr lang="tr-TR" dirty="0" smtClean="0"/>
          </a:p>
          <a:p>
            <a:r>
              <a:rPr lang="tr-TR" dirty="0" smtClean="0"/>
              <a:t> Empati becerisine sahip birey iletişimi en üst kalitede gerçekleştirebilen bireydir.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önündekİ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engeller: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Karşılaştırma</a:t>
            </a:r>
          </a:p>
          <a:p>
            <a:r>
              <a:rPr lang="tr-TR" dirty="0" smtClean="0"/>
              <a:t>Akıl okuma</a:t>
            </a:r>
          </a:p>
          <a:p>
            <a:r>
              <a:rPr lang="tr-TR" dirty="0" smtClean="0"/>
              <a:t>Tekrarlama</a:t>
            </a:r>
          </a:p>
          <a:p>
            <a:r>
              <a:rPr lang="tr-TR" dirty="0" smtClean="0"/>
              <a:t>Süzgeçten geçirme</a:t>
            </a:r>
          </a:p>
        </p:txBody>
      </p:sp>
      <p:pic>
        <p:nvPicPr>
          <p:cNvPr id="6" name="5 İçerik Yer Tutucusu" descr="iletişim kazası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4923656" cy="466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İletİşİmİn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önündekİ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engeller: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Yargılama</a:t>
            </a:r>
          </a:p>
          <a:p>
            <a:r>
              <a:rPr lang="tr-TR" dirty="0" smtClean="0"/>
              <a:t>Düşüncelere dalma</a:t>
            </a:r>
          </a:p>
          <a:p>
            <a:r>
              <a:rPr lang="tr-TR" dirty="0" smtClean="0"/>
              <a:t>Öğüt verme</a:t>
            </a:r>
          </a:p>
          <a:p>
            <a:r>
              <a:rPr lang="tr-TR" dirty="0" smtClean="0"/>
              <a:t>Konu değiştirme </a:t>
            </a:r>
          </a:p>
          <a:p>
            <a:r>
              <a:rPr lang="tr-TR" dirty="0" smtClean="0"/>
              <a:t>Rahatlatmaya çalışma</a:t>
            </a:r>
          </a:p>
          <a:p>
            <a:endParaRPr lang="tr-TR" dirty="0"/>
          </a:p>
        </p:txBody>
      </p:sp>
      <p:pic>
        <p:nvPicPr>
          <p:cNvPr id="6" name="5 İçerik Yer Tutucusu" descr="imagesCAGW72M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2880319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İlİşkİlerde sIk yaşanan bİr olgu 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ÇATIŞMA</a:t>
            </a:r>
          </a:p>
          <a:p>
            <a:r>
              <a:rPr lang="tr-TR" dirty="0" smtClean="0"/>
              <a:t>Bir kişi konuşurken, karşısındakini nasıl etkilediğini düşünmeden, kendi bildiği yönde istediğini söylerse, --iletişim kazaları-- ortaya çıkar.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Çatışmaların varlığı olağan ve kaçınılmazdır.</a:t>
            </a:r>
          </a:p>
          <a:p>
            <a:r>
              <a:rPr lang="tr-TR" dirty="0" smtClean="0"/>
              <a:t>Doğaldır.</a:t>
            </a:r>
          </a:p>
          <a:p>
            <a:r>
              <a:rPr lang="tr-TR" dirty="0" smtClean="0"/>
              <a:t>Çözümü mutlaka vardır.</a:t>
            </a:r>
          </a:p>
        </p:txBody>
      </p:sp>
      <p:pic>
        <p:nvPicPr>
          <p:cNvPr id="7" name="6 Resim" descr="tarti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2670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ctrTitle"/>
          </p:nvPr>
        </p:nvSpPr>
        <p:spPr bwMode="auto">
          <a:xfrm>
            <a:off x="1042988" y="1196975"/>
            <a:ext cx="7793037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Eşler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arasI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 iletişimde yaşanan sorunlar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subTitle" idx="1"/>
          </p:nvPr>
        </p:nvSpPr>
        <p:spPr>
          <a:xfrm>
            <a:off x="677863" y="2133600"/>
            <a:ext cx="4757737" cy="2779713"/>
          </a:xfrm>
        </p:spPr>
        <p:txBody>
          <a:bodyPr>
            <a:normAutofit fontScale="92500"/>
          </a:bodyPr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Cinsel sorunlar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Sosyokültürel farklılıklar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İletişim yetenekleri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Zaman paylaşımı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İş ve çevrenin etkileri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Sadece</a:t>
            </a:r>
            <a:r>
              <a:rPr lang="tr-TR" sz="2800" smtClean="0"/>
              <a:t> eşe yoğunlaşmak</a:t>
            </a:r>
          </a:p>
        </p:txBody>
      </p:sp>
      <p:pic>
        <p:nvPicPr>
          <p:cNvPr id="99336" name="Picture 8" descr="tartışan eş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349500"/>
            <a:ext cx="2881313" cy="2189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ctrTitle"/>
          </p:nvPr>
        </p:nvSpPr>
        <p:spPr bwMode="auto">
          <a:xfrm>
            <a:off x="1403350" y="1052513"/>
            <a:ext cx="3024188" cy="6953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Verdana" pitchFamily="34" charset="0"/>
              </a:rPr>
              <a:t>Aİle Nedİr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subTitle" idx="1"/>
          </p:nvPr>
        </p:nvSpPr>
        <p:spPr>
          <a:xfrm>
            <a:off x="1042988" y="2062163"/>
            <a:ext cx="4033837" cy="38877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Akrabalık ilişkisi olan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Psikolojik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Sosyal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Ekonomik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dirty="0" smtClean="0">
                <a:latin typeface="Verdana" pitchFamily="34" charset="0"/>
              </a:rPr>
              <a:t>Cinsel gereksinimlerin karşılandığı temel toplumsal birimdir</a:t>
            </a:r>
          </a:p>
        </p:txBody>
      </p:sp>
      <p:pic>
        <p:nvPicPr>
          <p:cNvPr id="88070" name="Picture 25" descr="npo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2133600"/>
            <a:ext cx="3571875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ctrTitle"/>
          </p:nvPr>
        </p:nvSpPr>
        <p:spPr bwMode="auto">
          <a:xfrm>
            <a:off x="971550" y="981075"/>
            <a:ext cx="7848600" cy="8636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Eşler arası iletişimde yaşanan sorunlar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subTitle" idx="1"/>
          </p:nvPr>
        </p:nvSpPr>
        <p:spPr>
          <a:xfrm>
            <a:off x="1116013" y="2233613"/>
            <a:ext cx="6480175" cy="32115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Çocukluktan yetişkinliğe geçiş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Birbirlerini tanıma ve maske takma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Sınırları belirlemek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Aldatma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Beklenti düzeyleri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Otorite mücadeleleri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type="subTitle" idx="1"/>
          </p:nvPr>
        </p:nvSpPr>
        <p:spPr>
          <a:xfrm>
            <a:off x="828675" y="2520950"/>
            <a:ext cx="6696075" cy="22034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Kadınların hassas dönemleri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Sorumluluklar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 tarafın kendini feda etmesi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Alkol, uyuşturucu ve madde kullanımı</a:t>
            </a:r>
          </a:p>
        </p:txBody>
      </p:sp>
      <p:sp>
        <p:nvSpPr>
          <p:cNvPr id="101382" name="Rectangle 6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type="subTitle" idx="1"/>
          </p:nvPr>
        </p:nvSpPr>
        <p:spPr>
          <a:xfrm>
            <a:off x="827088" y="2306638"/>
            <a:ext cx="5616575" cy="24907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Gerçek yüzün saklanması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Farklı kişilikler ve bakış açısı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Farklı hobi ve zevkler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Yöresel ve kültürel farklar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  <p:sp>
        <p:nvSpPr>
          <p:cNvPr id="102409" name="Rectangle 9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subTitle" idx="1"/>
          </p:nvPr>
        </p:nvSpPr>
        <p:spPr>
          <a:xfrm>
            <a:off x="828675" y="2449513"/>
            <a:ext cx="6767513" cy="22748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Fazla yaş farkı ve fiziksel uyumsuzluk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Ekonomik zorluklar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Ailenin müdahalesi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Aileye aşırı düşkünlük</a:t>
            </a:r>
          </a:p>
          <a:p>
            <a:pPr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  <p:sp>
        <p:nvSpPr>
          <p:cNvPr id="103431" name="Rectangle 7"/>
          <p:cNvSpPr>
            <a:spLocks/>
          </p:cNvSpPr>
          <p:nvPr/>
        </p:nvSpPr>
        <p:spPr bwMode="auto">
          <a:xfrm>
            <a:off x="971550" y="981075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chemeClr val="hlink"/>
                </a:solidFill>
                <a:latin typeface="Verdana" pitchFamily="34" charset="0"/>
              </a:rPr>
              <a:t>Eşler arası iletişimde yaşanan sorunlar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ÇatIşma durumunda kullanIlan taktİkler: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34</a:t>
            </a:fld>
            <a:endParaRPr lang="tr-TR" dirty="0"/>
          </a:p>
        </p:txBody>
      </p:sp>
      <p:pic>
        <p:nvPicPr>
          <p:cNvPr id="8" name="7 Resim" descr="kaplumbaga-fotograf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517232"/>
            <a:ext cx="1331640" cy="1340768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323524" y="1484784"/>
          <a:ext cx="835293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9"/>
                <a:gridCol w="1218133"/>
                <a:gridCol w="1392155"/>
                <a:gridCol w="1392155"/>
                <a:gridCol w="1392155"/>
                <a:gridCol w="1392155"/>
              </a:tblGrid>
              <a:tr h="129614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Geri çekilme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Alttan alma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Uzlaşma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Yüzleşme</a:t>
                      </a:r>
                      <a:endParaRPr lang="tr-TR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tr-TR" dirty="0" smtClean="0"/>
                        <a:t>Kendini Önemseme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tr-TR" dirty="0" smtClean="0"/>
                        <a:t>İlişkiyi önemseme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_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9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45224"/>
            <a:ext cx="1488300" cy="1412776"/>
          </a:xfrm>
          <a:prstGeom prst="rect">
            <a:avLst/>
          </a:prstGeom>
        </p:spPr>
      </p:pic>
      <p:pic>
        <p:nvPicPr>
          <p:cNvPr id="11" name="10 Resim" descr="seni-seviyorum-ayic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373216"/>
            <a:ext cx="1224136" cy="1224136"/>
          </a:xfrm>
          <a:prstGeom prst="rect">
            <a:avLst/>
          </a:prstGeom>
        </p:spPr>
      </p:pic>
      <p:pic>
        <p:nvPicPr>
          <p:cNvPr id="12" name="11 Resim" descr="b-50629-til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445224"/>
            <a:ext cx="1344149" cy="1008112"/>
          </a:xfrm>
          <a:prstGeom prst="rect">
            <a:avLst/>
          </a:prstGeom>
        </p:spPr>
      </p:pic>
      <p:pic>
        <p:nvPicPr>
          <p:cNvPr id="13" name="12 Resim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445224"/>
            <a:ext cx="1224136" cy="109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4800" y="2060848"/>
            <a:ext cx="7435552" cy="4263752"/>
          </a:xfrm>
        </p:spPr>
        <p:txBody>
          <a:bodyPr/>
          <a:lstStyle/>
          <a:p>
            <a:pPr algn="ctr"/>
            <a:r>
              <a:rPr lang="tr-TR" dirty="0" smtClean="0"/>
              <a:t>Hepsini yeri geldikçe kullanırız.</a:t>
            </a:r>
          </a:p>
          <a:p>
            <a:pPr algn="ctr"/>
            <a:r>
              <a:rPr lang="tr-TR" dirty="0" smtClean="0"/>
              <a:t>Biri yada birkaçını daha sık kullanırız.</a:t>
            </a:r>
          </a:p>
          <a:p>
            <a:pPr algn="ctr"/>
            <a:r>
              <a:rPr lang="tr-TR" dirty="0" smtClean="0"/>
              <a:t>Kendimizi ve çıkarlarımızı korumayı az zarar görmeyi dikkate alırız.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71575" y="1196975"/>
            <a:ext cx="7793038" cy="7191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4450" name="Rectangle 2"/>
          <p:cNvSpPr>
            <a:spLocks noGrp="1"/>
          </p:cNvSpPr>
          <p:nvPr>
            <p:ph type="subTitle" idx="1"/>
          </p:nvPr>
        </p:nvSpPr>
        <p:spPr>
          <a:xfrm>
            <a:off x="760413" y="2449513"/>
            <a:ext cx="7772400" cy="28511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Önce arkadaşlık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Uygun zamanlarda konuşmak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Önyargılı olmamak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Ne istediğinizi tam olarak bilin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Karşınızdakinin istek ve duygularını bilin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50938" y="1196975"/>
            <a:ext cx="7793037" cy="7191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5474" name="Rectangle 2"/>
          <p:cNvSpPr>
            <a:spLocks noGrp="1"/>
          </p:cNvSpPr>
          <p:nvPr>
            <p:ph type="subTitle" idx="1"/>
          </p:nvPr>
        </p:nvSpPr>
        <p:spPr>
          <a:xfrm>
            <a:off x="754063" y="2492375"/>
            <a:ext cx="6913562" cy="2058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Tam olarak neyi kastettiğinizi hissettirin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Bir keresinde bir konuyu tartışın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Karşınızdakini dinleyin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Ben dilini kullanın</a:t>
            </a:r>
          </a:p>
          <a:p>
            <a:pPr>
              <a:lnSpc>
                <a:spcPct val="8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Emir vermeyin, rica edin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50938" y="1268413"/>
            <a:ext cx="7793037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 arası sağlıklı iletişim ölçütleri</a:t>
            </a:r>
          </a:p>
        </p:txBody>
      </p:sp>
      <p:sp>
        <p:nvSpPr>
          <p:cNvPr id="106498" name="Rectangle 2"/>
          <p:cNvSpPr>
            <a:spLocks noGrp="1"/>
          </p:cNvSpPr>
          <p:nvPr>
            <p:ph type="subTitle" idx="1"/>
          </p:nvPr>
        </p:nvSpPr>
        <p:spPr>
          <a:xfrm>
            <a:off x="971550" y="2376488"/>
            <a:ext cx="5832475" cy="2924175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Duygularınız sizi yanıltmaz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Anlayışlı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Dürüst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Ara sıra işi şakaya vurun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Net ve açık mesajlar verin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220788"/>
            <a:ext cx="5942012" cy="62388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subTitle" idx="1"/>
          </p:nvPr>
        </p:nvSpPr>
        <p:spPr>
          <a:xfrm>
            <a:off x="1038225" y="2420938"/>
            <a:ext cx="7205663" cy="2520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Sorun yaratan davranış karşısında aktif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dinleme ve ben mesajları kullanmamıza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rağmen her iki taraf içinde sorun </a:t>
            </a:r>
            <a:r>
              <a:rPr lang="tr-TR" sz="2400" b="1" smtClean="0">
                <a:solidFill>
                  <a:srgbClr val="FF0000"/>
                </a:solidFill>
                <a:latin typeface="Verdana" pitchFamily="34" charset="0"/>
              </a:rPr>
              <a:t>hala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devam ediyorsa yani çatışma yaratıyorsa  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“Kaybeden yok yöntemi ” kullanıyoruz.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125538"/>
            <a:ext cx="3565525" cy="76835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Comic Sans MS" pitchFamily="66" charset="0"/>
              </a:rPr>
              <a:t>İletişim Nedir?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subTitle" idx="1"/>
          </p:nvPr>
        </p:nvSpPr>
        <p:spPr>
          <a:xfrm>
            <a:off x="1042988" y="2133600"/>
            <a:ext cx="7229475" cy="685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tr-TR" sz="2400" smtClean="0"/>
              <a:t>Bilgi üretme,</a:t>
            </a:r>
            <a:r>
              <a:rPr lang="tr-TR" sz="2400" smtClean="0">
                <a:latin typeface="Arial" charset="0"/>
              </a:rPr>
              <a:t> </a:t>
            </a:r>
            <a:r>
              <a:rPr lang="tr-TR" sz="2400" smtClean="0"/>
              <a:t>aktarma ve anlamlandırma sürecidir</a:t>
            </a:r>
          </a:p>
        </p:txBody>
      </p:sp>
      <p:pic>
        <p:nvPicPr>
          <p:cNvPr id="89095" name="Picture 7" descr="İLETİŞİ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997200"/>
            <a:ext cx="3096369" cy="2304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ctrTitle"/>
          </p:nvPr>
        </p:nvSpPr>
        <p:spPr bwMode="auto">
          <a:xfrm>
            <a:off x="684213" y="1268413"/>
            <a:ext cx="8475662" cy="5762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 BASAMAKLARI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subTitle" idx="1"/>
          </p:nvPr>
        </p:nvSpPr>
        <p:spPr>
          <a:xfrm>
            <a:off x="687388" y="2017713"/>
            <a:ext cx="7772400" cy="35718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Sorunu tanımlama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 üretme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çözümleri değerlendirme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Olası çözümler içinden her iki taraf içinde en uygun olana karar verme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Kararın nasıl uygulanacağını belirleme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Kararı uygulamaya koyma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Uygulamayı izleme ve başarısını değerlendirme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ctrTitle"/>
          </p:nvPr>
        </p:nvSpPr>
        <p:spPr bwMode="auto">
          <a:xfrm>
            <a:off x="898525" y="1196975"/>
            <a:ext cx="8281988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400" b="1" smtClean="0">
                <a:solidFill>
                  <a:schemeClr val="hlink"/>
                </a:solidFill>
                <a:effectLst/>
                <a:latin typeface="Verdana" pitchFamily="34" charset="0"/>
              </a:rPr>
              <a:t>KAYBEDEN YOK YÖNTEMİ KULLANDIĞIMIZDA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subTitle" idx="1"/>
          </p:nvPr>
        </p:nvSpPr>
        <p:spPr>
          <a:xfrm>
            <a:off x="611188" y="2017713"/>
            <a:ext cx="7772400" cy="34274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Uzun gelecekte zaman kazanırız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Aynı sorunun bir kez daha yaşanma olasılığını da azaltmış oluruz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Her iki tarafta mutlu olur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Her iki tarafta çözümün gereklerini yerine getirmek ve çatışmayı çözmek için davranış değişikliği isteği duyar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Çözüm yolu: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Gerilimi azaltmak</a:t>
            </a:r>
          </a:p>
          <a:p>
            <a:r>
              <a:rPr lang="tr-TR" dirty="0" smtClean="0"/>
              <a:t>Anlaşılmayı beklemeden anlamaya çalışmak</a:t>
            </a:r>
          </a:p>
          <a:p>
            <a:r>
              <a:rPr lang="tr-TR" dirty="0" smtClean="0"/>
              <a:t>İhtiyaç ve duyguları ortaya çıkarmak</a:t>
            </a:r>
          </a:p>
          <a:p>
            <a:r>
              <a:rPr lang="tr-TR" dirty="0" smtClean="0"/>
              <a:t>Çözümler üretmek</a:t>
            </a:r>
          </a:p>
          <a:p>
            <a:r>
              <a:rPr lang="tr-TR" dirty="0" smtClean="0"/>
              <a:t>Anlaşmak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İllaki kaybeden olmak zorunda değil.</a:t>
            </a:r>
          </a:p>
          <a:p>
            <a:r>
              <a:rPr lang="tr-TR" dirty="0" smtClean="0"/>
              <a:t>Birden çok çözüm yolu olabilir.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ctrTitle"/>
          </p:nvPr>
        </p:nvSpPr>
        <p:spPr bwMode="auto">
          <a:xfrm>
            <a:off x="1150938" y="1220788"/>
            <a:ext cx="6157912" cy="62388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ve çocuk ilişkileri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subTitle" idx="1"/>
          </p:nvPr>
        </p:nvSpPr>
        <p:spPr>
          <a:xfrm>
            <a:off x="611188" y="2492375"/>
            <a:ext cx="5761037" cy="28797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Her çocuk bir bireydir ve çocuk kişiliğini geliştirmeye bebeklikten başlar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Çocuk yetiştirmenin sırrı;pedagoji, psikoloji ve biraz da otoritedir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200" smtClean="0">
                <a:latin typeface="Verdana" pitchFamily="34" charset="0"/>
              </a:rPr>
              <a:t>Sevgi ve övgüyü de unutmamak gerekir</a:t>
            </a:r>
          </a:p>
        </p:txBody>
      </p:sp>
      <p:pic>
        <p:nvPicPr>
          <p:cNvPr id="110600" name="Picture 8" descr="anne-baba-c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509838"/>
            <a:ext cx="2836862" cy="2071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/>
          </p:cNvSpPr>
          <p:nvPr>
            <p:ph type="ctrTitle"/>
          </p:nvPr>
        </p:nvSpPr>
        <p:spPr bwMode="auto">
          <a:xfrm>
            <a:off x="1222375" y="1268413"/>
            <a:ext cx="3997325" cy="5762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1618" name="Rectangle 2"/>
          <p:cNvSpPr>
            <a:spLocks noGrp="1"/>
          </p:cNvSpPr>
          <p:nvPr>
            <p:ph type="subTitle" idx="1"/>
          </p:nvPr>
        </p:nvSpPr>
        <p:spPr>
          <a:xfrm>
            <a:off x="827088" y="2017713"/>
            <a:ext cx="5184775" cy="4114800"/>
          </a:xfrm>
        </p:spPr>
        <p:txBody>
          <a:bodyPr/>
          <a:lstStyle/>
          <a:p>
            <a:pPr marL="609600" indent="-6096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Diktatör anne-babalar;</a:t>
            </a:r>
          </a:p>
          <a:p>
            <a:pPr marL="1371600" lvl="2" indent="-4572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Otoriteye çok önem verip</a:t>
            </a:r>
          </a:p>
          <a:p>
            <a:pPr marL="1371600" lvl="2" indent="-457200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Çocuğun kayıtsız şartsız boyun eğmesini isteyenlerdir</a:t>
            </a:r>
          </a:p>
          <a:p>
            <a:pPr marL="609600" indent="-609600">
              <a:buFont typeface="Wingdings 2" pitchFamily="18" charset="2"/>
              <a:buNone/>
            </a:pPr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701675"/>
            <a:ext cx="40005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subTitle" idx="1"/>
          </p:nvPr>
        </p:nvSpPr>
        <p:spPr>
          <a:xfrm>
            <a:off x="684213" y="2133600"/>
            <a:ext cx="4248150" cy="3033713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İşbirliğine yatkın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Çocuğa dostça yaklaşan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Her şeyi açıklayan ve birlikte hareket edenlerdir</a:t>
            </a:r>
          </a:p>
          <a:p>
            <a:endParaRPr lang="tr-TR" sz="2400" smtClean="0">
              <a:latin typeface="Verdana" pitchFamily="34" charset="0"/>
            </a:endParaRPr>
          </a:p>
        </p:txBody>
      </p:sp>
      <p:pic>
        <p:nvPicPr>
          <p:cNvPr id="112646" name="Picture 6" descr="npo0000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75" y="2300288"/>
            <a:ext cx="3810000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Grp="1"/>
          </p:cNvSpPr>
          <p:nvPr>
            <p:ph type="ctrTitle"/>
          </p:nvPr>
        </p:nvSpPr>
        <p:spPr bwMode="auto">
          <a:xfrm>
            <a:off x="1331913" y="846138"/>
            <a:ext cx="5368925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subTitle" idx="1"/>
          </p:nvPr>
        </p:nvSpPr>
        <p:spPr>
          <a:xfrm>
            <a:off x="1074738" y="2205038"/>
            <a:ext cx="5368925" cy="3578225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Kararsız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Davranışlarını duruma göre ayarlayan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Belli bir davranış biçimi olmayanlardır</a:t>
            </a:r>
          </a:p>
          <a:p>
            <a:endParaRPr lang="tr-T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ctrTitle"/>
          </p:nvPr>
        </p:nvSpPr>
        <p:spPr bwMode="auto">
          <a:xfrm>
            <a:off x="1281113" y="1339850"/>
            <a:ext cx="5667375" cy="57626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subTitle" idx="1"/>
          </p:nvPr>
        </p:nvSpPr>
        <p:spPr>
          <a:xfrm>
            <a:off x="900113" y="2162175"/>
            <a:ext cx="5327650" cy="2851150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Yatıştırıcı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Uzlaşmacı, denetimin çocukta olduğu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Zorluklardan çekinen anne-babalardır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557213"/>
            <a:ext cx="58737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Anne-Baba tipleri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subTitle" idx="1"/>
          </p:nvPr>
        </p:nvSpPr>
        <p:spPr>
          <a:xfrm>
            <a:off x="982663" y="2017713"/>
            <a:ext cx="4381500" cy="436403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Reddeden anne-babalar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Otoriteye çok önem verip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Çocuğun isteklerini yapmayan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Korkularına değer vermeyen</a:t>
            </a:r>
          </a:p>
          <a:p>
            <a:pPr lvl="2"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mtClean="0">
                <a:latin typeface="Verdana" pitchFamily="34" charset="0"/>
              </a:rPr>
              <a:t>Tehdit ve baştan savıcı davranışlar sergileyenlerdir</a:t>
            </a:r>
          </a:p>
        </p:txBody>
      </p:sp>
      <p:pic>
        <p:nvPicPr>
          <p:cNvPr id="115718" name="Picture 8" descr="npo000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193925"/>
            <a:ext cx="2808288" cy="289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 bwMode="auto">
          <a:xfrm>
            <a:off x="1187450" y="908050"/>
            <a:ext cx="6337300" cy="93503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İyi anne-baba olmanın sırları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subTitle" idx="1"/>
          </p:nvPr>
        </p:nvSpPr>
        <p:spPr>
          <a:xfrm>
            <a:off x="906463" y="2205038"/>
            <a:ext cx="3810000" cy="31686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Sınırsız sevgi verin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Ona inanın ve güvenin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Dayanıklılığını arttırın</a:t>
            </a:r>
          </a:p>
          <a:p>
            <a:pPr>
              <a:lnSpc>
                <a:spcPct val="90000"/>
              </a:lnSpc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Ekip olarak çalışın</a:t>
            </a:r>
          </a:p>
        </p:txBody>
      </p:sp>
      <p:pic>
        <p:nvPicPr>
          <p:cNvPr id="116742" name="Picture 6" descr="npo0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2293938"/>
            <a:ext cx="4105275" cy="307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ctrTitle"/>
          </p:nvPr>
        </p:nvSpPr>
        <p:spPr bwMode="auto">
          <a:xfrm>
            <a:off x="1258888" y="908050"/>
            <a:ext cx="5329237" cy="6953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dirty="0" smtClean="0">
                <a:solidFill>
                  <a:schemeClr val="hlink"/>
                </a:solidFill>
                <a:effectLst/>
                <a:latin typeface="Comic Sans MS" pitchFamily="66" charset="0"/>
              </a:rPr>
              <a:t>Aile içi iletişim nedir?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subTitle" idx="1"/>
          </p:nvPr>
        </p:nvSpPr>
        <p:spPr>
          <a:xfrm>
            <a:off x="684213" y="2133600"/>
            <a:ext cx="7629525" cy="1152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r-TR" dirty="0" smtClean="0">
                <a:latin typeface="Verdana" pitchFamily="34" charset="0"/>
              </a:rPr>
              <a:t>          Aile </a:t>
            </a:r>
            <a:r>
              <a:rPr lang="tr-TR" dirty="0" smtClean="0">
                <a:latin typeface="Verdana" pitchFamily="34" charset="0"/>
              </a:rPr>
              <a:t>üyelerinin birbirleriyle olan etkileşimleridir</a:t>
            </a:r>
          </a:p>
        </p:txBody>
      </p:sp>
      <p:pic>
        <p:nvPicPr>
          <p:cNvPr id="90118" name="Picture 12" descr="npo0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479800"/>
            <a:ext cx="4032250" cy="340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ctrTitle"/>
          </p:nvPr>
        </p:nvSpPr>
        <p:spPr bwMode="auto">
          <a:xfrm>
            <a:off x="1100138" y="1125538"/>
            <a:ext cx="6784975" cy="71913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İyi anne-baba olmanın sırları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subTitle" idx="1"/>
          </p:nvPr>
        </p:nvSpPr>
        <p:spPr>
          <a:xfrm>
            <a:off x="831850" y="2233613"/>
            <a:ext cx="7772400" cy="2274887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Uğraşılar bulun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Düzeni koruyun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Kendinize karşı anlayışlı olun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Sorumluluk alması ve uygulamasını sağlayın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ctrTitle"/>
          </p:nvPr>
        </p:nvSpPr>
        <p:spPr bwMode="auto">
          <a:xfrm>
            <a:off x="1435100" y="1047750"/>
            <a:ext cx="3857625" cy="7969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Sorun ve ceza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subTitle" idx="1"/>
          </p:nvPr>
        </p:nvSpPr>
        <p:spPr>
          <a:xfrm>
            <a:off x="827088" y="2162175"/>
            <a:ext cx="7343775" cy="205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400" smtClean="0">
                <a:latin typeface="Verdana" pitchFamily="34" charset="0"/>
              </a:rPr>
              <a:t>   Sorunlu davranışları ortadan kaldırma yada yeni bir davranış kazandırma çabalarını, her zaman olumlu davranışları hedef göstererek yürütmek gerekir </a:t>
            </a:r>
          </a:p>
        </p:txBody>
      </p:sp>
      <p:pic>
        <p:nvPicPr>
          <p:cNvPr id="118791" name="Picture 7" descr="hedef taht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89363"/>
            <a:ext cx="3033713" cy="3033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ctrTitle"/>
          </p:nvPr>
        </p:nvSpPr>
        <p:spPr bwMode="auto">
          <a:xfrm>
            <a:off x="1474788" y="981075"/>
            <a:ext cx="7058025" cy="647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2800" b="1" smtClean="0">
                <a:solidFill>
                  <a:schemeClr val="hlink"/>
                </a:solidFill>
                <a:effectLst/>
                <a:latin typeface="Verdana" pitchFamily="34" charset="0"/>
              </a:rPr>
              <a:t>Eşlerin aile büyükleri ile ilişkileri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subTitle" idx="1"/>
          </p:nvPr>
        </p:nvSpPr>
        <p:spPr>
          <a:xfrm>
            <a:off x="1042988" y="1916113"/>
            <a:ext cx="7561262" cy="2449512"/>
          </a:xfrm>
        </p:spPr>
        <p:txBody>
          <a:bodyPr/>
          <a:lstStyle/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Aileler arasındaki sınırlar belirlenmelidir</a:t>
            </a:r>
          </a:p>
          <a:p>
            <a:pPr>
              <a:buClr>
                <a:srgbClr val="759B53"/>
              </a:buClr>
              <a:buSzPct val="150000"/>
              <a:buFont typeface="Wingdings" pitchFamily="2" charset="2"/>
              <a:buChar char="§"/>
            </a:pPr>
            <a:r>
              <a:rPr lang="tr-TR" sz="2400" smtClean="0">
                <a:latin typeface="Verdana" pitchFamily="34" charset="0"/>
              </a:rPr>
              <a:t>Psikolojide kanıtlanmış bir gerçek vardır.Anne-oğul ve baba-kız ilişkileri daha yoğun yaşanmaktadır.En çok sıkıntı anne-oğul yakınlaşmalarında ortaya çıkar.</a:t>
            </a:r>
          </a:p>
        </p:txBody>
      </p:sp>
      <p:pic>
        <p:nvPicPr>
          <p:cNvPr id="119815" name="Picture 7" descr="gelin kaynana"/>
          <p:cNvPicPr>
            <a:picLocks noChangeAspect="1" noChangeArrowheads="1"/>
          </p:cNvPicPr>
          <p:nvPr/>
        </p:nvPicPr>
        <p:blipFill>
          <a:blip r:embed="rId2" cstate="print"/>
          <a:srcRect l="1631" t="4587" r="1413" b="2905"/>
          <a:stretch>
            <a:fillRect/>
          </a:stretch>
        </p:blipFill>
        <p:spPr bwMode="auto">
          <a:xfrm>
            <a:off x="2411413" y="4003675"/>
            <a:ext cx="4248150" cy="288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Hepimizin günlük hayatta kullandığımız iletişim yöntemleri vardır; bunları daha etkili hale getirmek bizim elimizdedir…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339752" y="3501008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Dinlediğiniz için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TEŞEKKÜRLER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Nİçİn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kurarIz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? </a:t>
            </a:r>
            <a:b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tr-T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tr-TR" dirty="0" smtClean="0"/>
              <a:t>Var olmak</a:t>
            </a:r>
          </a:p>
          <a:p>
            <a:pPr lvl="0"/>
            <a:r>
              <a:rPr lang="tr-TR" dirty="0" smtClean="0"/>
              <a:t>Haberleşmek</a:t>
            </a:r>
          </a:p>
          <a:p>
            <a:pPr lvl="0"/>
            <a:r>
              <a:rPr lang="tr-TR" dirty="0" smtClean="0"/>
              <a:t>Paylaşmak</a:t>
            </a:r>
          </a:p>
          <a:p>
            <a:pPr lvl="0"/>
            <a:r>
              <a:rPr lang="tr-TR" dirty="0" smtClean="0"/>
              <a:t>Etkilemek ve yönlendirmek</a:t>
            </a:r>
          </a:p>
          <a:p>
            <a:endParaRPr lang="tr-TR" dirty="0"/>
          </a:p>
        </p:txBody>
      </p:sp>
      <p:pic>
        <p:nvPicPr>
          <p:cNvPr id="6" name="5 İçerik Yer Tutucusu" descr="imagesCA4YGNP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203268" cy="308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Etkİlİ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 Nedİr ?</a:t>
            </a:r>
            <a:endParaRPr lang="tr-TR" sz="2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588-18E1-4D14-B1D7-B34C12E4161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Etkili iletişim: Bireylerin birbirlerini doğru olarak anlayıp, bunu birbirlerine iletmeleri, saygılı davranmaları, anladıklarını ve anlaşıldıklarını hissetmeleri ile mümkündür.  </a:t>
            </a:r>
            <a:endParaRPr lang="tr-TR" dirty="0"/>
          </a:p>
        </p:txBody>
      </p:sp>
      <p:pic>
        <p:nvPicPr>
          <p:cNvPr id="5" name="4 İçerik Yer Tutucusu" descr="imagesCA5EPRI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3888431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Kİşİler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arasI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İletİşİm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4516" y="1916832"/>
            <a:ext cx="6605875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cap="none" dirty="0" smtClean="0">
                <a:solidFill>
                  <a:schemeClr val="bg2">
                    <a:lumMod val="25000"/>
                  </a:schemeClr>
                </a:solidFill>
              </a:rPr>
              <a:t>İletişim sadece konuşma değildir;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 ayni zamanda;</a:t>
            </a:r>
          </a:p>
          <a:p>
            <a:r>
              <a:rPr lang="tr-TR" dirty="0" smtClean="0"/>
              <a:t>Ne söyleyeceğimiz ,</a:t>
            </a:r>
          </a:p>
          <a:p>
            <a:r>
              <a:rPr lang="tr-TR" dirty="0" smtClean="0"/>
              <a:t>Bunu ne zaman söyleyeceğimiz,</a:t>
            </a:r>
          </a:p>
          <a:p>
            <a:r>
              <a:rPr lang="tr-TR" dirty="0" smtClean="0"/>
              <a:t>Nerede söyleyeceğimiz ve  </a:t>
            </a:r>
          </a:p>
          <a:p>
            <a:r>
              <a:rPr lang="tr-TR" dirty="0" smtClean="0"/>
              <a:t> Nasıl söyleyeceğimizdir.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956</TotalTime>
  <Words>1209</Words>
  <Application>Microsoft Office PowerPoint</Application>
  <PresentationFormat>Ekran Gösterisi (4:3)</PresentationFormat>
  <Paragraphs>285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Cumba</vt:lpstr>
      <vt:lpstr>AİLE İÇİ İletİşİm Semİnerİne  HOŞGELDİNİZ</vt:lpstr>
      <vt:lpstr>Semİnerİn AmacI </vt:lpstr>
      <vt:lpstr>Aİle Nedİr</vt:lpstr>
      <vt:lpstr>İletişim Nedir?</vt:lpstr>
      <vt:lpstr>Aile içi iletişim nedir?</vt:lpstr>
      <vt:lpstr>Nİçİn İletİşİm kurarIz ?  </vt:lpstr>
      <vt:lpstr>Etkİlİ İletİşİm Nedİr ?</vt:lpstr>
      <vt:lpstr>Kİşİler arasI İletİşİm</vt:lpstr>
      <vt:lpstr>İletişim sadece konuşma değildir; </vt:lpstr>
      <vt:lpstr>PowerPoint Sunusu</vt:lpstr>
      <vt:lpstr>SağlIklI İletİşİm İçİn gereklİ İlkeler:</vt:lpstr>
      <vt:lpstr>İLETİŞİM BECERİLERİ</vt:lpstr>
      <vt:lpstr>Etkİlİ Dİnleme</vt:lpstr>
      <vt:lpstr>Etkİlİ Dİnleyebİlmek İçİn:</vt:lpstr>
      <vt:lpstr>PowerPoint Sunusu</vt:lpstr>
      <vt:lpstr>Etkİn Dİnleyİnce</vt:lpstr>
      <vt:lpstr>TEPKİ VERME</vt:lpstr>
      <vt:lpstr>TEPKİ VERME</vt:lpstr>
      <vt:lpstr>Tepkİ verme </vt:lpstr>
      <vt:lpstr>Tepkİ verme </vt:lpstr>
      <vt:lpstr>Tepkİ verme </vt:lpstr>
      <vt:lpstr>PowerPoint Sunusu</vt:lpstr>
      <vt:lpstr>PowerPoint Sunusu</vt:lpstr>
      <vt:lpstr>PowerPoint Sunusu</vt:lpstr>
      <vt:lpstr>empatİ</vt:lpstr>
      <vt:lpstr>İletİşİmİn önündekİ engeller:</vt:lpstr>
      <vt:lpstr>İletİşİmİn önündekİ engeller:</vt:lpstr>
      <vt:lpstr>İlİşkİlerde sIk yaşanan bİr olgu :</vt:lpstr>
      <vt:lpstr>Eşler arasI iletişimde yaşanan sorunlar</vt:lpstr>
      <vt:lpstr>Eşler arası iletişimde yaşanan sorunlar</vt:lpstr>
      <vt:lpstr>PowerPoint Sunusu</vt:lpstr>
      <vt:lpstr>PowerPoint Sunusu</vt:lpstr>
      <vt:lpstr>PowerPoint Sunusu</vt:lpstr>
      <vt:lpstr>ÇatIşma durumunda kullanIlan taktİkler:</vt:lpstr>
      <vt:lpstr>PowerPoint Sunusu</vt:lpstr>
      <vt:lpstr>Eşler arası sağlıklı iletişim ölçütleri</vt:lpstr>
      <vt:lpstr>Eşler arası sağlıklı iletişim ölçütleri</vt:lpstr>
      <vt:lpstr>Eşler arası sağlıklı iletişim ölçütleri</vt:lpstr>
      <vt:lpstr>KAYBEDEN YOK YÖNTEMİ</vt:lpstr>
      <vt:lpstr>KAYBEDEN YOK YÖNTEMİ BASAMAKLARI</vt:lpstr>
      <vt:lpstr>KAYBEDEN YOK YÖNTEMİ KULLANDIĞIMIZDA</vt:lpstr>
      <vt:lpstr>Çözüm yolu:</vt:lpstr>
      <vt:lpstr>Anne-Baba ve çocuk ilişkileri</vt:lpstr>
      <vt:lpstr>Anne-Baba tipleri</vt:lpstr>
      <vt:lpstr>Anne-Baba tipleri</vt:lpstr>
      <vt:lpstr>Anne-Baba tipleri</vt:lpstr>
      <vt:lpstr>Anne-Baba tipleri</vt:lpstr>
      <vt:lpstr>Anne-Baba tipleri</vt:lpstr>
      <vt:lpstr>İyi anne-baba olmanın sırları</vt:lpstr>
      <vt:lpstr>İyi anne-baba olmanın sırları</vt:lpstr>
      <vt:lpstr>Sorun ve ceza</vt:lpstr>
      <vt:lpstr>Eşlerin aile büyükleri ile ilişkileri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Etkili İletişim Seminerine  HOŞGELDİNİZ</dc:title>
  <dc:creator>asiye</dc:creator>
  <cp:lastModifiedBy>ahmet</cp:lastModifiedBy>
  <cp:revision>101</cp:revision>
  <dcterms:created xsi:type="dcterms:W3CDTF">2011-08-22T05:26:31Z</dcterms:created>
  <dcterms:modified xsi:type="dcterms:W3CDTF">2015-04-30T08:38:57Z</dcterms:modified>
</cp:coreProperties>
</file>