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Koyu Stil 1 - Vurgu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03.12.2014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03.12.2014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03.12.2014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03.12.2014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03.12.2014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03.12.2014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03.12.2014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03.12.2014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p:txBody>
          <a:bodyPr/>
          <a:lstStyle/>
          <a:p>
            <a:r>
              <a:rPr lang="tr-TR" b="1" dirty="0" smtClean="0">
                <a:solidFill>
                  <a:srgbClr val="0070C0"/>
                </a:solidFill>
                <a:effectLst>
                  <a:outerShdw blurRad="38100" dist="38100" dir="2700000" algn="tl">
                    <a:srgbClr val="000000">
                      <a:alpha val="43137"/>
                    </a:srgbClr>
                  </a:outerShdw>
                </a:effectLst>
              </a:rPr>
              <a:t>Hayır Diyebilme ve Karar Verme</a:t>
            </a:r>
            <a:br>
              <a:rPr lang="tr-TR" b="1" dirty="0" smtClean="0">
                <a:solidFill>
                  <a:srgbClr val="0070C0"/>
                </a:solidFill>
                <a:effectLst>
                  <a:outerShdw blurRad="38100" dist="38100" dir="2700000" algn="tl">
                    <a:srgbClr val="000000">
                      <a:alpha val="43137"/>
                    </a:srgbClr>
                  </a:outerShdw>
                </a:effectLst>
              </a:rPr>
            </a:br>
            <a:r>
              <a:rPr lang="tr-TR" b="1" dirty="0" smtClean="0">
                <a:solidFill>
                  <a:srgbClr val="0070C0"/>
                </a:solidFill>
                <a:effectLst>
                  <a:outerShdw blurRad="38100" dist="38100" dir="2700000" algn="tl">
                    <a:srgbClr val="000000">
                      <a:alpha val="43137"/>
                    </a:srgbClr>
                  </a:outerShdw>
                </a:effectLst>
              </a:rPr>
              <a:t>Becerileri</a:t>
            </a:r>
            <a:endParaRPr lang="tr-TR" b="1" dirty="0">
              <a:solidFill>
                <a:srgbClr val="0070C0"/>
              </a:solidFill>
              <a:effectLst>
                <a:outerShdw blurRad="38100" dist="38100" dir="2700000" algn="tl">
                  <a:srgbClr val="000000">
                    <a:alpha val="43137"/>
                  </a:srgbClr>
                </a:outerShdw>
              </a:effectLst>
            </a:endParaRPr>
          </a:p>
        </p:txBody>
      </p:sp>
      <p:sp>
        <p:nvSpPr>
          <p:cNvPr id="5" name="4 Alt Başlık"/>
          <p:cNvSpPr>
            <a:spLocks noGrp="1"/>
          </p:cNvSpPr>
          <p:nvPr>
            <p:ph type="subTitle" idx="1"/>
          </p:nvPr>
        </p:nvSpPr>
        <p:spPr>
          <a:xfrm>
            <a:off x="755576" y="4725144"/>
            <a:ext cx="7992888" cy="913656"/>
          </a:xfrm>
        </p:spPr>
        <p:txBody>
          <a:bodyPr/>
          <a:lstStyle/>
          <a:p>
            <a:r>
              <a:rPr lang="tr-TR" b="1" dirty="0" smtClean="0">
                <a:solidFill>
                  <a:schemeClr val="accent1">
                    <a:lumMod val="50000"/>
                  </a:schemeClr>
                </a:solidFill>
                <a:effectLst>
                  <a:outerShdw blurRad="38100" dist="38100" dir="2700000" algn="tl">
                    <a:srgbClr val="000000">
                      <a:alpha val="43137"/>
                    </a:srgbClr>
                  </a:outerShdw>
                </a:effectLst>
              </a:rPr>
              <a:t>DENİZLİ REHBERLİK ve ARAŞTIRMA MERKEZİ</a:t>
            </a:r>
            <a:endParaRPr lang="tr-TR" b="1" dirty="0">
              <a:solidFill>
                <a:schemeClr val="accent1">
                  <a:lumMod val="50000"/>
                </a:schemeClr>
              </a:solidFill>
              <a:effectLst>
                <a:outerShdw blurRad="38100" dist="38100" dir="2700000" algn="tl">
                  <a:srgbClr val="000000">
                    <a:alpha val="43137"/>
                  </a:srgbClr>
                </a:outerShdw>
              </a:effectLst>
            </a:endParaRPr>
          </a:p>
        </p:txBody>
      </p:sp>
      <p:pic>
        <p:nvPicPr>
          <p:cNvPr id="6" name="5 Resim" descr="ramlogo.gif"/>
          <p:cNvPicPr>
            <a:picLocks noChangeAspect="1"/>
          </p:cNvPicPr>
          <p:nvPr/>
        </p:nvPicPr>
        <p:blipFill>
          <a:blip r:embed="rId2" cstate="print"/>
          <a:stretch>
            <a:fillRect/>
          </a:stretch>
        </p:blipFill>
        <p:spPr>
          <a:xfrm>
            <a:off x="323528" y="260648"/>
            <a:ext cx="1428750" cy="1190625"/>
          </a:xfrm>
          <a:prstGeom prst="rect">
            <a:avLst/>
          </a:prstGeom>
        </p:spPr>
      </p:pic>
      <p:pic>
        <p:nvPicPr>
          <p:cNvPr id="7" name="6 Resim" descr="ramlogo.gif"/>
          <p:cNvPicPr>
            <a:picLocks noChangeAspect="1"/>
          </p:cNvPicPr>
          <p:nvPr/>
        </p:nvPicPr>
        <p:blipFill>
          <a:blip r:embed="rId2" cstate="print"/>
          <a:stretch>
            <a:fillRect/>
          </a:stretch>
        </p:blipFill>
        <p:spPr>
          <a:xfrm>
            <a:off x="7308304" y="260648"/>
            <a:ext cx="1428750" cy="119062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pPr algn="just"/>
            <a:r>
              <a:rPr lang="tr-TR" dirty="0" smtClean="0"/>
              <a:t>Bir kez hayır dedikten sonra konuşmayı daha fazla uzatmayın, aksi takdirde bir dizi özür dileme girişimlerine başlayabilir ve hatta kararınızdan vazgeçebilirsiniz.</a:t>
            </a:r>
          </a:p>
          <a:p>
            <a:pPr algn="just">
              <a:buNone/>
            </a:pPr>
            <a:endParaRPr lang="tr-TR" dirty="0" smtClean="0"/>
          </a:p>
          <a:p>
            <a:pPr algn="just"/>
            <a:r>
              <a:rPr lang="tr-TR" dirty="0" smtClean="0"/>
              <a:t>Karsınızdaki kişiye kararınız hakkındaki duygularınızı açıklayın. “Üzgünüm ama,........”,  gibi başlangıç cümleleri ile düşman gibi görünmenizi engelleyebilirsiniz.</a:t>
            </a:r>
          </a:p>
          <a:p>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274638"/>
            <a:ext cx="8229600" cy="850106"/>
          </a:xfrm>
        </p:spPr>
        <p:txBody>
          <a:bodyPr>
            <a:normAutofit/>
          </a:bodyPr>
          <a:lstStyle/>
          <a:p>
            <a:pPr algn="l"/>
            <a:r>
              <a:rPr lang="tr-TR" sz="4000" dirty="0" smtClean="0">
                <a:solidFill>
                  <a:srgbClr val="002060"/>
                </a:solidFill>
              </a:rPr>
              <a:t>Hayır Diyebilmek İçin;</a:t>
            </a:r>
            <a:endParaRPr lang="tr-TR" sz="4000" dirty="0">
              <a:solidFill>
                <a:srgbClr val="002060"/>
              </a:solidFill>
            </a:endParaRPr>
          </a:p>
        </p:txBody>
      </p:sp>
      <p:sp>
        <p:nvSpPr>
          <p:cNvPr id="5" name="4 İçerik Yer Tutucusu"/>
          <p:cNvSpPr>
            <a:spLocks noGrp="1"/>
          </p:cNvSpPr>
          <p:nvPr>
            <p:ph sz="half" idx="1"/>
          </p:nvPr>
        </p:nvSpPr>
        <p:spPr>
          <a:xfrm>
            <a:off x="457200" y="1268760"/>
            <a:ext cx="4038600" cy="5256584"/>
          </a:xfrm>
        </p:spPr>
        <p:txBody>
          <a:bodyPr>
            <a:normAutofit fontScale="70000" lnSpcReduction="20000"/>
          </a:bodyPr>
          <a:lstStyle/>
          <a:p>
            <a:pPr lvl="0"/>
            <a:r>
              <a:rPr lang="tr-TR" b="1" i="1" dirty="0" smtClean="0"/>
              <a:t>Doğrudan hayır demek, </a:t>
            </a:r>
            <a:endParaRPr lang="tr-TR" sz="4400" dirty="0" smtClean="0"/>
          </a:p>
          <a:p>
            <a:pPr lvl="1"/>
            <a:r>
              <a:rPr lang="tr-TR" dirty="0" smtClean="0"/>
              <a:t>“Hayır, teşekkürler.”</a:t>
            </a:r>
            <a:endParaRPr lang="tr-TR" sz="4000" dirty="0" smtClean="0"/>
          </a:p>
          <a:p>
            <a:pPr lvl="1"/>
            <a:r>
              <a:rPr lang="tr-TR" dirty="0" smtClean="0"/>
              <a:t>“Hayır, istemiyorum.”</a:t>
            </a:r>
            <a:endParaRPr lang="tr-TR" sz="4000" dirty="0" smtClean="0"/>
          </a:p>
          <a:p>
            <a:pPr lvl="1"/>
            <a:r>
              <a:rPr lang="tr-TR" dirty="0" smtClean="0"/>
              <a:t>“Hayır, bana uygun değil.”</a:t>
            </a:r>
            <a:endParaRPr lang="tr-TR" sz="4000" dirty="0" smtClean="0"/>
          </a:p>
          <a:p>
            <a:pPr lvl="1"/>
            <a:r>
              <a:rPr lang="tr-TR" dirty="0" smtClean="0"/>
              <a:t>“Hayır, ailemi üzmek istemiyorum.”</a:t>
            </a:r>
            <a:endParaRPr lang="tr-TR" sz="4000" dirty="0" smtClean="0"/>
          </a:p>
          <a:p>
            <a:pPr lvl="1"/>
            <a:r>
              <a:rPr lang="tr-TR" dirty="0" smtClean="0"/>
              <a:t>“Israr etme lütfen, yapmak istemiyorum.”</a:t>
            </a:r>
            <a:endParaRPr lang="tr-TR" sz="4000" dirty="0" smtClean="0"/>
          </a:p>
          <a:p>
            <a:pPr lvl="1"/>
            <a:r>
              <a:rPr lang="tr-TR" dirty="0" smtClean="0"/>
              <a:t>“Seni kırmak istemem ama yapamam.”</a:t>
            </a:r>
            <a:endParaRPr lang="tr-TR" sz="4000" dirty="0" smtClean="0"/>
          </a:p>
          <a:p>
            <a:pPr lvl="1"/>
            <a:r>
              <a:rPr lang="tr-TR" dirty="0" smtClean="0"/>
              <a:t>“Kusura bakma yapamam.”</a:t>
            </a:r>
            <a:endParaRPr lang="tr-TR" sz="4000" dirty="0" smtClean="0"/>
          </a:p>
          <a:p>
            <a:pPr lvl="0"/>
            <a:r>
              <a:rPr lang="tr-TR" b="1" i="1" dirty="0" smtClean="0"/>
              <a:t>Geçiştirmek,</a:t>
            </a:r>
            <a:endParaRPr lang="tr-TR" sz="4400" dirty="0" smtClean="0"/>
          </a:p>
          <a:p>
            <a:pPr lvl="1"/>
            <a:r>
              <a:rPr lang="tr-TR" dirty="0" smtClean="0"/>
              <a:t>“Bilmem, bakarız sonra konuşuruz.” </a:t>
            </a:r>
            <a:endParaRPr lang="tr-TR" sz="4000" dirty="0" smtClean="0"/>
          </a:p>
          <a:p>
            <a:pPr lvl="0"/>
            <a:r>
              <a:rPr lang="tr-TR" b="1" i="1" dirty="0" smtClean="0"/>
              <a:t>Konuyu değiştirmek,</a:t>
            </a:r>
            <a:endParaRPr lang="tr-TR" sz="4400" dirty="0" smtClean="0"/>
          </a:p>
          <a:p>
            <a:pPr lvl="1"/>
            <a:r>
              <a:rPr lang="tr-TR" dirty="0" smtClean="0"/>
              <a:t>“Dün sınav sonuçları açıklanmış haberin var mı?”</a:t>
            </a:r>
            <a:r>
              <a:rPr lang="tr-TR" b="1" i="1" dirty="0" smtClean="0"/>
              <a:t> </a:t>
            </a:r>
            <a:endParaRPr lang="tr-TR" sz="4000" dirty="0" smtClean="0"/>
          </a:p>
          <a:p>
            <a:pPr lvl="0"/>
            <a:r>
              <a:rPr lang="tr-TR" b="1" i="1" dirty="0" smtClean="0"/>
              <a:t>Nedenler bulmak,</a:t>
            </a:r>
            <a:endParaRPr lang="tr-TR" sz="4400" dirty="0" smtClean="0"/>
          </a:p>
          <a:p>
            <a:pPr lvl="1"/>
            <a:r>
              <a:rPr lang="tr-TR" dirty="0" smtClean="0"/>
              <a:t>“Bugün olmaz annemlerle bir yere gitmem gerekiyor.” </a:t>
            </a:r>
            <a:endParaRPr lang="tr-TR" sz="4000" dirty="0" smtClean="0"/>
          </a:p>
          <a:p>
            <a:endParaRPr lang="tr-TR" dirty="0" smtClean="0"/>
          </a:p>
          <a:p>
            <a:endParaRPr lang="tr-TR" dirty="0"/>
          </a:p>
        </p:txBody>
      </p:sp>
      <p:sp>
        <p:nvSpPr>
          <p:cNvPr id="6" name="5 İçerik Yer Tutucusu"/>
          <p:cNvSpPr>
            <a:spLocks noGrp="1"/>
          </p:cNvSpPr>
          <p:nvPr>
            <p:ph sz="half" idx="2"/>
          </p:nvPr>
        </p:nvSpPr>
        <p:spPr>
          <a:xfrm>
            <a:off x="4648200" y="1268760"/>
            <a:ext cx="4038600" cy="5400600"/>
          </a:xfrm>
        </p:spPr>
        <p:txBody>
          <a:bodyPr>
            <a:normAutofit fontScale="70000" lnSpcReduction="20000"/>
          </a:bodyPr>
          <a:lstStyle/>
          <a:p>
            <a:pPr lvl="0"/>
            <a:r>
              <a:rPr lang="tr-TR" b="1" i="1" dirty="0" smtClean="0"/>
              <a:t>Duymazlıktan gelmek,</a:t>
            </a:r>
            <a:endParaRPr lang="tr-TR" sz="4400" dirty="0" smtClean="0"/>
          </a:p>
          <a:p>
            <a:pPr lvl="1"/>
            <a:r>
              <a:rPr lang="tr-TR" dirty="0" smtClean="0"/>
              <a:t>“Cevap vermez, duymamış gibi davranır.”</a:t>
            </a:r>
            <a:endParaRPr lang="tr-TR" sz="4000" dirty="0" smtClean="0"/>
          </a:p>
          <a:p>
            <a:pPr lvl="0"/>
            <a:r>
              <a:rPr lang="tr-TR" b="1" i="1" dirty="0" smtClean="0"/>
              <a:t>Ortamdan uzaklaşmak, </a:t>
            </a:r>
            <a:endParaRPr lang="tr-TR" sz="4400" dirty="0" smtClean="0"/>
          </a:p>
          <a:p>
            <a:pPr lvl="1"/>
            <a:r>
              <a:rPr lang="tr-TR" b="1" i="1" dirty="0" smtClean="0"/>
              <a:t>“</a:t>
            </a:r>
            <a:r>
              <a:rPr lang="tr-TR" dirty="0" smtClean="0"/>
              <a:t>Acelem var, üzgünüm. Sonra görüşürüz.”</a:t>
            </a:r>
            <a:endParaRPr lang="tr-TR" sz="4000" dirty="0" smtClean="0"/>
          </a:p>
          <a:p>
            <a:pPr lvl="0"/>
            <a:r>
              <a:rPr lang="tr-TR" b="1" i="1" dirty="0" smtClean="0"/>
              <a:t>Yürüyüp gitmek</a:t>
            </a:r>
            <a:r>
              <a:rPr lang="tr-TR" dirty="0" smtClean="0"/>
              <a:t> ve </a:t>
            </a:r>
            <a:endParaRPr lang="tr-TR" sz="4400" dirty="0" smtClean="0"/>
          </a:p>
          <a:p>
            <a:pPr lvl="0"/>
            <a:r>
              <a:rPr lang="tr-TR" b="1" i="1" dirty="0" smtClean="0"/>
              <a:t>“Hayır tekrarı”</a:t>
            </a:r>
            <a:r>
              <a:rPr lang="tr-TR" dirty="0" smtClean="0"/>
              <a:t> </a:t>
            </a:r>
            <a:endParaRPr lang="tr-TR" sz="4400" dirty="0" smtClean="0"/>
          </a:p>
          <a:p>
            <a:pPr lvl="1"/>
            <a:r>
              <a:rPr lang="tr-TR" dirty="0" smtClean="0"/>
              <a:t>“Yapmayacağımı söylemiştim.”</a:t>
            </a:r>
            <a:endParaRPr lang="tr-TR" sz="4000" dirty="0" smtClean="0"/>
          </a:p>
          <a:p>
            <a:pPr lvl="1"/>
            <a:r>
              <a:rPr lang="tr-TR" dirty="0" smtClean="0"/>
              <a:t>“Kusura bakma ama istemediğimi sana daha önce de söylemiştim.”</a:t>
            </a:r>
            <a:endParaRPr lang="tr-TR" sz="4000" dirty="0" smtClean="0"/>
          </a:p>
          <a:p>
            <a:endParaRPr lang="tr-TR" dirty="0" smtClean="0"/>
          </a:p>
          <a:p>
            <a:pPr>
              <a:buNone/>
            </a:pPr>
            <a:endParaRPr lang="tr-TR" dirty="0"/>
          </a:p>
        </p:txBody>
      </p:sp>
      <p:pic>
        <p:nvPicPr>
          <p:cNvPr id="7" name="6 Resim" descr="imagesCAICOXVK.jpg"/>
          <p:cNvPicPr>
            <a:picLocks noChangeAspect="1"/>
          </p:cNvPicPr>
          <p:nvPr/>
        </p:nvPicPr>
        <p:blipFill>
          <a:blip r:embed="rId2" cstate="print"/>
          <a:stretch>
            <a:fillRect/>
          </a:stretch>
        </p:blipFill>
        <p:spPr>
          <a:xfrm>
            <a:off x="5652120" y="4509120"/>
            <a:ext cx="2448272" cy="1785798"/>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274638"/>
            <a:ext cx="8229600" cy="706090"/>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Örnek Olay</a:t>
            </a:r>
            <a:endParaRPr lang="tr-TR" sz="4000" b="1" dirty="0">
              <a:solidFill>
                <a:srgbClr val="002060"/>
              </a:solidFill>
              <a:effectLst>
                <a:outerShdw blurRad="38100" dist="38100" dir="2700000" algn="tl">
                  <a:srgbClr val="000000">
                    <a:alpha val="43137"/>
                  </a:srgbClr>
                </a:outerShdw>
              </a:effectLst>
            </a:endParaRPr>
          </a:p>
        </p:txBody>
      </p:sp>
      <p:sp>
        <p:nvSpPr>
          <p:cNvPr id="9" name="2 İçerik Yer Tutucusu"/>
          <p:cNvSpPr>
            <a:spLocks noGrp="1"/>
          </p:cNvSpPr>
          <p:nvPr>
            <p:ph sz="half" idx="1"/>
          </p:nvPr>
        </p:nvSpPr>
        <p:spPr>
          <a:xfrm>
            <a:off x="457200" y="1600200"/>
            <a:ext cx="4042792" cy="4525963"/>
          </a:xfrm>
          <a:ln w="63500" cap="rnd" cmpd="dbl">
            <a:solidFill>
              <a:schemeClr val="tx2">
                <a:lumMod val="75000"/>
              </a:schemeClr>
            </a:solidFill>
          </a:ln>
        </p:spPr>
        <p:txBody>
          <a:bodyPr>
            <a:normAutofit/>
          </a:bodyPr>
          <a:lstStyle/>
          <a:p>
            <a:r>
              <a:rPr lang="tr-TR" b="1" dirty="0" smtClean="0"/>
              <a:t>Örnek Olay-1 :</a:t>
            </a:r>
          </a:p>
          <a:p>
            <a:pPr>
              <a:buNone/>
            </a:pPr>
            <a:r>
              <a:rPr lang="tr-TR" b="1" dirty="0" smtClean="0"/>
              <a:t> </a:t>
            </a:r>
            <a:r>
              <a:rPr lang="tr-TR" dirty="0" smtClean="0"/>
              <a:t>Siz okulu gerçekten seviyorsunuz; ama okulu sevmeyen bazı arkadaşlarınız var. Sabah karşılaştığınızda arkadaşlarınız, o gün okula gitmeyip gezmeye çıkmanızı teklif etti. </a:t>
            </a:r>
            <a:r>
              <a:rPr lang="tr-TR" b="1" i="1" dirty="0" smtClean="0"/>
              <a:t>Nasıl “hayır” dersiniz?</a:t>
            </a:r>
            <a:endParaRPr lang="tr-TR" dirty="0" smtClean="0"/>
          </a:p>
          <a:p>
            <a:endParaRPr lang="tr-TR" dirty="0"/>
          </a:p>
        </p:txBody>
      </p:sp>
      <p:sp>
        <p:nvSpPr>
          <p:cNvPr id="10" name="3 İçerik Yer Tutucusu"/>
          <p:cNvSpPr>
            <a:spLocks noGrp="1"/>
          </p:cNvSpPr>
          <p:nvPr>
            <p:ph sz="half" idx="2"/>
          </p:nvPr>
        </p:nvSpPr>
        <p:spPr>
          <a:xfrm>
            <a:off x="4648200" y="1600200"/>
            <a:ext cx="3884240" cy="4565104"/>
          </a:xfrm>
          <a:ln w="63500" cmpd="dbl">
            <a:solidFill>
              <a:schemeClr val="accent3">
                <a:lumMod val="50000"/>
              </a:schemeClr>
            </a:solidFill>
          </a:ln>
        </p:spPr>
        <p:txBody>
          <a:bodyPr>
            <a:normAutofit/>
          </a:bodyPr>
          <a:lstStyle/>
          <a:p>
            <a:r>
              <a:rPr lang="tr-TR" b="1" dirty="0" smtClean="0"/>
              <a:t>Örnek Olay-2 : </a:t>
            </a:r>
            <a:r>
              <a:rPr lang="tr-TR" dirty="0" smtClean="0"/>
              <a:t>Arkadaşınız sigara içiyor. Siz sigarayı onaylamıyorsunuz. Oysa o, sizin de içmenizi teklif ediyor. </a:t>
            </a:r>
            <a:r>
              <a:rPr lang="tr-TR" b="1" i="1" dirty="0" smtClean="0"/>
              <a:t>Nasıl “hayır” dersiniz?</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l"/>
            <a:r>
              <a:rPr lang="tr-TR" b="1" dirty="0" smtClean="0">
                <a:solidFill>
                  <a:srgbClr val="C00000"/>
                </a:solidFill>
                <a:effectLst>
                  <a:outerShdw blurRad="38100" dist="38100" dir="2700000" algn="tl">
                    <a:srgbClr val="000000">
                      <a:alpha val="43137"/>
                    </a:srgbClr>
                  </a:outerShdw>
                </a:effectLst>
              </a:rPr>
              <a:t>Davranışın Sonucunu Değerlendirme</a:t>
            </a:r>
            <a:endParaRPr lang="tr-TR" b="1" dirty="0">
              <a:solidFill>
                <a:srgbClr val="C00000"/>
              </a:solidFill>
              <a:effectLst>
                <a:outerShdw blurRad="38100" dist="38100" dir="2700000" algn="tl">
                  <a:srgbClr val="000000">
                    <a:alpha val="43137"/>
                  </a:srgbClr>
                </a:outerShdw>
              </a:effectLst>
            </a:endParaRPr>
          </a:p>
        </p:txBody>
      </p:sp>
      <p:sp>
        <p:nvSpPr>
          <p:cNvPr id="5" name="4 İçerik Yer Tutucusu"/>
          <p:cNvSpPr>
            <a:spLocks noGrp="1"/>
          </p:cNvSpPr>
          <p:nvPr>
            <p:ph idx="1"/>
          </p:nvPr>
        </p:nvSpPr>
        <p:spPr>
          <a:xfrm>
            <a:off x="457200" y="1988840"/>
            <a:ext cx="8229600" cy="4137323"/>
          </a:xfrm>
        </p:spPr>
        <p:txBody>
          <a:bodyPr/>
          <a:lstStyle/>
          <a:p>
            <a:pPr algn="just"/>
            <a:r>
              <a:rPr lang="tr-TR" b="1" dirty="0" smtClean="0"/>
              <a:t>Sonuç : </a:t>
            </a:r>
            <a:r>
              <a:rPr lang="tr-TR" dirty="0" smtClean="0"/>
              <a:t>bir olayın gerçekleşmesiyle ortaya çıkan durumdur.Örneğin; arkadaşınızla kavga etmeniz üzerine ailenizin okula gelmesi yada öğretmenlerinizin size kavga ettiğiniz için kızması kavga etmenizin bir sonucudur.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348880"/>
            <a:ext cx="8229600" cy="3777283"/>
          </a:xfrm>
        </p:spPr>
        <p:txBody>
          <a:bodyPr/>
          <a:lstStyle/>
          <a:p>
            <a:pPr algn="ctr"/>
            <a:r>
              <a:rPr lang="tr-TR" b="1" dirty="0" smtClean="0">
                <a:solidFill>
                  <a:srgbClr val="C00000"/>
                </a:solidFill>
                <a:latin typeface="Aharoni" pitchFamily="2" charset="-79"/>
                <a:cs typeface="Aharoni" pitchFamily="2" charset="-79"/>
              </a:rPr>
              <a:t>Bir davranışı yaparken size faydasının yada zararının ne olacağını düşünür müsünüz?</a:t>
            </a:r>
            <a:endParaRPr lang="tr-TR" b="1" dirty="0">
              <a:solidFill>
                <a:srgbClr val="C00000"/>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a:bodyPr>
          <a:lstStyle/>
          <a:p>
            <a:pPr algn="l"/>
            <a:r>
              <a:rPr lang="tr-TR" sz="3600" b="1" dirty="0" smtClean="0">
                <a:solidFill>
                  <a:srgbClr val="002060"/>
                </a:solidFill>
                <a:effectLst>
                  <a:outerShdw blurRad="38100" dist="38100" dir="2700000" algn="tl">
                    <a:srgbClr val="000000">
                      <a:alpha val="43137"/>
                    </a:srgbClr>
                  </a:outerShdw>
                </a:effectLst>
              </a:rPr>
              <a:t>Örnek Olay : Sonuç Ne Olur?</a:t>
            </a:r>
            <a:endParaRPr lang="tr-TR" sz="36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340768"/>
            <a:ext cx="7643192" cy="4785395"/>
          </a:xfrm>
        </p:spPr>
        <p:txBody>
          <a:bodyPr/>
          <a:lstStyle/>
          <a:p>
            <a:pPr algn="just"/>
            <a:r>
              <a:rPr lang="tr-TR" dirty="0" smtClean="0"/>
              <a:t>Öğretmeniniz anne yada babanızla görüşmek için okula çağırdı.Ancak anne yada babanıza öğretmeninizin okula çağırdığını söylemediniz.</a:t>
            </a:r>
          </a:p>
          <a:p>
            <a:pPr algn="just">
              <a:buNone/>
            </a:pPr>
            <a:endParaRPr lang="tr-TR" dirty="0" smtClean="0"/>
          </a:p>
          <a:p>
            <a:pPr algn="just"/>
            <a:r>
              <a:rPr lang="tr-TR" dirty="0" smtClean="0"/>
              <a:t>Sonuç ne olur?......................................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Örnek Olay : Sonuç Ne Olur?</a:t>
            </a:r>
            <a:endParaRPr lang="tr-TR" sz="4000"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700808"/>
            <a:ext cx="8229600" cy="4425355"/>
          </a:xfrm>
        </p:spPr>
        <p:txBody>
          <a:bodyPr/>
          <a:lstStyle/>
          <a:p>
            <a:r>
              <a:rPr lang="tr-TR" dirty="0" smtClean="0"/>
              <a:t>Bir arkadaşınızla birlikte vakit geçiriyorsunuz ve size sigara içmeyi denemenizi söylüyor.Ama denemek istemiyorsunuz.</a:t>
            </a:r>
          </a:p>
          <a:p>
            <a:pPr>
              <a:buNone/>
            </a:pPr>
            <a:endParaRPr lang="tr-TR" dirty="0" smtClean="0"/>
          </a:p>
          <a:p>
            <a:pPr>
              <a:buNone/>
            </a:pPr>
            <a:r>
              <a:rPr lang="tr-TR" dirty="0" smtClean="0"/>
              <a:t> Sonuç ne olur? :……………………………………</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5554960" cy="5217443"/>
          </a:xfrm>
        </p:spPr>
        <p:txBody>
          <a:bodyPr>
            <a:normAutofit/>
          </a:bodyPr>
          <a:lstStyle/>
          <a:p>
            <a:r>
              <a:rPr lang="tr-TR" dirty="0" smtClean="0"/>
              <a:t>Örnek olaylara benzer yaşantılarınız oldu mu?</a:t>
            </a:r>
          </a:p>
          <a:p>
            <a:pPr>
              <a:buNone/>
            </a:pPr>
            <a:endParaRPr lang="tr-TR" dirty="0" smtClean="0"/>
          </a:p>
          <a:p>
            <a:r>
              <a:rPr lang="tr-TR" dirty="0" smtClean="0"/>
              <a:t>Siz nasıl davranırsınız?</a:t>
            </a:r>
          </a:p>
          <a:p>
            <a:pPr>
              <a:buNone/>
            </a:pPr>
            <a:endParaRPr lang="tr-TR" dirty="0" smtClean="0"/>
          </a:p>
          <a:p>
            <a:r>
              <a:rPr lang="tr-TR" dirty="0" smtClean="0"/>
              <a:t>Davranışın sonucunu düşünerek hareket etmek bize ne kazandırır?</a:t>
            </a:r>
          </a:p>
          <a:p>
            <a:pPr>
              <a:buNone/>
            </a:pPr>
            <a:endParaRPr lang="tr-TR" dirty="0" smtClean="0"/>
          </a:p>
          <a:p>
            <a:pPr>
              <a:buNone/>
            </a:pPr>
            <a:endParaRPr lang="tr-TR" dirty="0"/>
          </a:p>
        </p:txBody>
      </p:sp>
      <p:pic>
        <p:nvPicPr>
          <p:cNvPr id="4" name="3 Resim" descr="2340.jpg"/>
          <p:cNvPicPr>
            <a:picLocks noChangeAspect="1"/>
          </p:cNvPicPr>
          <p:nvPr/>
        </p:nvPicPr>
        <p:blipFill>
          <a:blip r:embed="rId2" cstate="print"/>
          <a:stretch>
            <a:fillRect/>
          </a:stretch>
        </p:blipFill>
        <p:spPr>
          <a:xfrm>
            <a:off x="6300192" y="692696"/>
            <a:ext cx="2314947" cy="3672408"/>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404664"/>
            <a:ext cx="8507288" cy="792088"/>
          </a:xfrm>
        </p:spPr>
        <p:txBody>
          <a:bodyPr>
            <a:noAutofit/>
          </a:bodyPr>
          <a:lstStyle/>
          <a:p>
            <a:pPr algn="l"/>
            <a:r>
              <a:rPr lang="tr-TR" sz="4000" b="1" dirty="0" smtClean="0">
                <a:solidFill>
                  <a:srgbClr val="C00000"/>
                </a:solidFill>
                <a:effectLst>
                  <a:outerShdw blurRad="38100" dist="38100" dir="2700000" algn="tl">
                    <a:srgbClr val="000000">
                      <a:alpha val="43137"/>
                    </a:srgbClr>
                  </a:outerShdw>
                </a:effectLst>
              </a:rPr>
              <a:t>Karar Verebilme Becerileri</a:t>
            </a:r>
            <a:br>
              <a:rPr lang="tr-TR" sz="4000" b="1" dirty="0" smtClean="0">
                <a:solidFill>
                  <a:srgbClr val="C00000"/>
                </a:solidFill>
                <a:effectLst>
                  <a:outerShdw blurRad="38100" dist="38100" dir="2700000" algn="tl">
                    <a:srgbClr val="000000">
                      <a:alpha val="43137"/>
                    </a:srgbClr>
                  </a:outerShdw>
                </a:effectLst>
              </a:rPr>
            </a:br>
            <a:r>
              <a:rPr lang="tr-TR" sz="4000" b="1" dirty="0" smtClean="0">
                <a:solidFill>
                  <a:srgbClr val="C00000"/>
                </a:solidFill>
                <a:effectLst>
                  <a:outerShdw blurRad="38100" dist="38100" dir="2700000" algn="tl">
                    <a:srgbClr val="000000">
                      <a:alpha val="43137"/>
                    </a:srgbClr>
                  </a:outerShdw>
                </a:effectLst>
              </a:rPr>
              <a:t> </a:t>
            </a:r>
            <a:endParaRPr lang="tr-TR" sz="4000" b="1" dirty="0">
              <a:solidFill>
                <a:srgbClr val="C00000"/>
              </a:solidFill>
              <a:effectLst>
                <a:outerShdw blurRad="38100" dist="38100" dir="2700000" algn="tl">
                  <a:srgbClr val="000000">
                    <a:alpha val="43137"/>
                  </a:srgbClr>
                </a:outerShdw>
              </a:effectLst>
            </a:endParaRPr>
          </a:p>
        </p:txBody>
      </p:sp>
      <p:graphicFrame>
        <p:nvGraphicFramePr>
          <p:cNvPr id="5" name="4 İçerik Yer Tutucusu"/>
          <p:cNvGraphicFramePr>
            <a:graphicFrameLocks noGrp="1"/>
          </p:cNvGraphicFramePr>
          <p:nvPr>
            <p:ph idx="1"/>
          </p:nvPr>
        </p:nvGraphicFramePr>
        <p:xfrm>
          <a:off x="251520" y="1772816"/>
          <a:ext cx="7920880" cy="4868024"/>
        </p:xfrm>
        <a:graphic>
          <a:graphicData uri="http://schemas.openxmlformats.org/drawingml/2006/table">
            <a:tbl>
              <a:tblPr firstRow="1" bandRow="1">
                <a:tableStyleId>{93296810-A885-4BE3-A3E7-6D5BEEA58F35}</a:tableStyleId>
              </a:tblPr>
              <a:tblGrid>
                <a:gridCol w="5267312"/>
                <a:gridCol w="1247521"/>
                <a:gridCol w="1406047"/>
              </a:tblGrid>
              <a:tr h="381806">
                <a:tc>
                  <a:txBody>
                    <a:bodyPr/>
                    <a:lstStyle/>
                    <a:p>
                      <a:r>
                        <a:rPr lang="tr-TR" dirty="0" smtClean="0">
                          <a:solidFill>
                            <a:schemeClr val="tx1"/>
                          </a:solidFill>
                        </a:rPr>
                        <a:t>KARAR VERME</a:t>
                      </a:r>
                      <a:endParaRPr lang="tr-TR" dirty="0">
                        <a:solidFill>
                          <a:schemeClr val="tx1"/>
                        </a:solidFill>
                      </a:endParaRPr>
                    </a:p>
                  </a:txBody>
                  <a:tcPr/>
                </a:tc>
                <a:tc>
                  <a:txBody>
                    <a:bodyPr/>
                    <a:lstStyle/>
                    <a:p>
                      <a:r>
                        <a:rPr lang="tr-TR" dirty="0" smtClean="0">
                          <a:solidFill>
                            <a:schemeClr val="tx1"/>
                          </a:solidFill>
                        </a:rPr>
                        <a:t>EVET</a:t>
                      </a:r>
                      <a:endParaRPr lang="tr-TR" dirty="0">
                        <a:solidFill>
                          <a:schemeClr val="tx1"/>
                        </a:solidFill>
                      </a:endParaRPr>
                    </a:p>
                  </a:txBody>
                  <a:tcPr/>
                </a:tc>
                <a:tc>
                  <a:txBody>
                    <a:bodyPr/>
                    <a:lstStyle/>
                    <a:p>
                      <a:r>
                        <a:rPr lang="tr-TR" dirty="0" smtClean="0">
                          <a:solidFill>
                            <a:schemeClr val="tx1"/>
                          </a:solidFill>
                        </a:rPr>
                        <a:t>HAYIR</a:t>
                      </a:r>
                      <a:endParaRPr lang="tr-TR" dirty="0">
                        <a:solidFill>
                          <a:schemeClr val="tx1"/>
                        </a:solidFill>
                      </a:endParaRPr>
                    </a:p>
                  </a:txBody>
                  <a:tcPr/>
                </a:tc>
              </a:tr>
              <a:tr h="381806">
                <a:tc>
                  <a:txBody>
                    <a:bodyPr/>
                    <a:lstStyle/>
                    <a:p>
                      <a:r>
                        <a:rPr lang="tr-TR" sz="1800" kern="1200" dirty="0" smtClean="0"/>
                        <a:t>Aldığım kararlardan çabuk vazgeçiyorum.	</a:t>
                      </a:r>
                      <a:endParaRPr lang="tr-TR" dirty="0"/>
                    </a:p>
                  </a:txBody>
                  <a:tcPr/>
                </a:tc>
                <a:tc>
                  <a:txBody>
                    <a:bodyPr/>
                    <a:lstStyle/>
                    <a:p>
                      <a:endParaRPr lang="tr-TR"/>
                    </a:p>
                  </a:txBody>
                  <a:tcPr/>
                </a:tc>
                <a:tc>
                  <a:txBody>
                    <a:bodyPr/>
                    <a:lstStyle/>
                    <a:p>
                      <a:endParaRPr lang="tr-TR"/>
                    </a:p>
                  </a:txBody>
                  <a:tcPr/>
                </a:tc>
              </a:tr>
              <a:tr h="668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t>Çoğunlukla yanlış kararlar alıyorum. </a:t>
                      </a:r>
                      <a:endParaRPr lang="tr-TR" dirty="0" smtClean="0"/>
                    </a:p>
                    <a:p>
                      <a:endParaRPr lang="tr-TR" dirty="0"/>
                    </a:p>
                  </a:txBody>
                  <a:tcPr/>
                </a:tc>
                <a:tc>
                  <a:txBody>
                    <a:bodyPr/>
                    <a:lstStyle/>
                    <a:p>
                      <a:endParaRPr lang="tr-TR"/>
                    </a:p>
                  </a:txBody>
                  <a:tcPr/>
                </a:tc>
                <a:tc>
                  <a:txBody>
                    <a:bodyPr/>
                    <a:lstStyle/>
                    <a:p>
                      <a:endParaRPr lang="tr-TR"/>
                    </a:p>
                  </a:txBody>
                  <a:tcPr/>
                </a:tc>
              </a:tr>
              <a:tr h="668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t>Kararlarım amaçlarıma uymuyor. </a:t>
                      </a:r>
                      <a:endParaRPr lang="tr-TR" dirty="0" smtClean="0"/>
                    </a:p>
                    <a:p>
                      <a:endParaRPr lang="tr-TR" dirty="0"/>
                    </a:p>
                  </a:txBody>
                  <a:tcPr/>
                </a:tc>
                <a:tc>
                  <a:txBody>
                    <a:bodyPr/>
                    <a:lstStyle/>
                    <a:p>
                      <a:endParaRPr lang="tr-TR"/>
                    </a:p>
                  </a:txBody>
                  <a:tcPr/>
                </a:tc>
                <a:tc>
                  <a:txBody>
                    <a:bodyPr/>
                    <a:lstStyle/>
                    <a:p>
                      <a:endParaRPr lang="tr-TR"/>
                    </a:p>
                  </a:txBody>
                  <a:tcPr/>
                </a:tc>
              </a:tr>
              <a:tr h="668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t>Düşünmeden karar alıyorum. </a:t>
                      </a:r>
                      <a:endParaRPr lang="tr-TR" dirty="0" smtClean="0"/>
                    </a:p>
                    <a:p>
                      <a:endParaRPr lang="tr-TR" dirty="0"/>
                    </a:p>
                  </a:txBody>
                  <a:tcPr/>
                </a:tc>
                <a:tc>
                  <a:txBody>
                    <a:bodyPr/>
                    <a:lstStyle/>
                    <a:p>
                      <a:endParaRPr lang="tr-TR"/>
                    </a:p>
                  </a:txBody>
                  <a:tcPr/>
                </a:tc>
                <a:tc>
                  <a:txBody>
                    <a:bodyPr/>
                    <a:lstStyle/>
                    <a:p>
                      <a:endParaRPr lang="tr-TR"/>
                    </a:p>
                  </a:txBody>
                  <a:tcPr/>
                </a:tc>
              </a:tr>
              <a:tr h="668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t>Kararsızlık yaşıyorum. </a:t>
                      </a:r>
                      <a:endParaRPr lang="tr-TR" dirty="0" smtClean="0"/>
                    </a:p>
                    <a:p>
                      <a:endParaRPr lang="tr-TR" dirty="0"/>
                    </a:p>
                  </a:txBody>
                  <a:tcPr/>
                </a:tc>
                <a:tc>
                  <a:txBody>
                    <a:bodyPr/>
                    <a:lstStyle/>
                    <a:p>
                      <a:endParaRPr lang="tr-TR"/>
                    </a:p>
                  </a:txBody>
                  <a:tcPr/>
                </a:tc>
                <a:tc>
                  <a:txBody>
                    <a:bodyPr/>
                    <a:lstStyle/>
                    <a:p>
                      <a:endParaRPr lang="tr-TR"/>
                    </a:p>
                  </a:txBody>
                  <a:tcPr/>
                </a:tc>
              </a:tr>
              <a:tr h="668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t>Yanlış kararlar alıyorum. </a:t>
                      </a:r>
                      <a:endParaRPr lang="tr-TR" dirty="0" smtClean="0"/>
                    </a:p>
                    <a:p>
                      <a:endParaRPr lang="tr-TR" dirty="0"/>
                    </a:p>
                  </a:txBody>
                  <a:tcPr/>
                </a:tc>
                <a:tc>
                  <a:txBody>
                    <a:bodyPr/>
                    <a:lstStyle/>
                    <a:p>
                      <a:endParaRPr lang="tr-TR"/>
                    </a:p>
                  </a:txBody>
                  <a:tcPr/>
                </a:tc>
                <a:tc>
                  <a:txBody>
                    <a:bodyPr/>
                    <a:lstStyle/>
                    <a:p>
                      <a:endParaRPr lang="tr-TR"/>
                    </a:p>
                  </a:txBody>
                  <a:tcPr/>
                </a:tc>
              </a:tr>
              <a:tr h="381806">
                <a:tc>
                  <a:txBody>
                    <a:bodyPr/>
                    <a:lstStyle/>
                    <a:p>
                      <a:r>
                        <a:rPr lang="tr-TR" sz="1800" kern="1200" dirty="0" smtClean="0"/>
                        <a:t>Aceleciliğim yüzünden doğru kararlar alamıyorum. </a:t>
                      </a:r>
                      <a:endParaRPr lang="tr-TR" dirty="0"/>
                    </a:p>
                  </a:txBody>
                  <a:tcPr/>
                </a:tc>
                <a:tc>
                  <a:txBody>
                    <a:bodyPr/>
                    <a:lstStyle/>
                    <a:p>
                      <a:endParaRPr lang="tr-TR"/>
                    </a:p>
                  </a:txBody>
                  <a:tcPr/>
                </a:tc>
                <a:tc>
                  <a:txBody>
                    <a:bodyPr/>
                    <a:lstStyle/>
                    <a:p>
                      <a:endParaRPr lang="tr-TR"/>
                    </a:p>
                  </a:txBody>
                  <a:tcPr/>
                </a:tc>
              </a:tr>
              <a:tr h="381806">
                <a:tc>
                  <a:txBody>
                    <a:bodyPr/>
                    <a:lstStyle/>
                    <a:p>
                      <a:r>
                        <a:rPr lang="tr-TR" sz="1800" kern="1200" dirty="0" smtClean="0"/>
                        <a:t>Yeni kararlar almakta güçlük çekiyorum.</a:t>
                      </a:r>
                      <a:endParaRPr lang="tr-TR" dirty="0"/>
                    </a:p>
                  </a:txBody>
                  <a:tcPr/>
                </a:tc>
                <a:tc>
                  <a:txBody>
                    <a:bodyPr/>
                    <a:lstStyle/>
                    <a:p>
                      <a:endParaRPr lang="tr-TR"/>
                    </a:p>
                  </a:txBody>
                  <a:tcPr/>
                </a:tc>
                <a:tc>
                  <a:txBody>
                    <a:bodyPr/>
                    <a:lstStyle/>
                    <a:p>
                      <a:endParaRPr lang="tr-TR" dirty="0"/>
                    </a:p>
                  </a:txBody>
                  <a:tcPr/>
                </a:tc>
              </a:tr>
            </a:tbl>
          </a:graphicData>
        </a:graphic>
      </p:graphicFrame>
      <p:pic>
        <p:nvPicPr>
          <p:cNvPr id="6" name="3 İçerik Yer Tutucusu" descr="images (1).jpg"/>
          <p:cNvPicPr>
            <a:picLocks noChangeAspect="1"/>
          </p:cNvPicPr>
          <p:nvPr/>
        </p:nvPicPr>
        <p:blipFill>
          <a:blip r:embed="rId2" cstate="print"/>
          <a:stretch>
            <a:fillRect/>
          </a:stretch>
        </p:blipFill>
        <p:spPr>
          <a:xfrm>
            <a:off x="6156176" y="0"/>
            <a:ext cx="2987824" cy="16288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pPr algn="l"/>
            <a:r>
              <a:rPr lang="tr-TR" sz="3600" b="1" dirty="0" smtClean="0">
                <a:solidFill>
                  <a:srgbClr val="002060"/>
                </a:solidFill>
                <a:effectLst>
                  <a:outerShdw blurRad="38100" dist="38100" dir="2700000" algn="tl">
                    <a:srgbClr val="000000">
                      <a:alpha val="43137"/>
                    </a:srgbClr>
                  </a:outerShdw>
                </a:effectLst>
              </a:rPr>
              <a:t>Karar Vermek Nedir?</a:t>
            </a:r>
            <a:endParaRPr lang="tr-TR" sz="3600" b="1" dirty="0">
              <a:solidFill>
                <a:srgbClr val="002060"/>
              </a:solidFill>
              <a:effectLst>
                <a:outerShdw blurRad="38100" dist="38100" dir="2700000" algn="tl">
                  <a:srgbClr val="000000">
                    <a:alpha val="43137"/>
                  </a:srgbClr>
                </a:outerShdw>
              </a:effectLst>
            </a:endParaRPr>
          </a:p>
        </p:txBody>
      </p:sp>
      <p:sp>
        <p:nvSpPr>
          <p:cNvPr id="5" name="4 İçerik Yer Tutucusu"/>
          <p:cNvSpPr>
            <a:spLocks noGrp="1"/>
          </p:cNvSpPr>
          <p:nvPr>
            <p:ph idx="1"/>
          </p:nvPr>
        </p:nvSpPr>
        <p:spPr>
          <a:xfrm>
            <a:off x="457200" y="1600200"/>
            <a:ext cx="8229600" cy="4853136"/>
          </a:xfrm>
        </p:spPr>
        <p:txBody>
          <a:bodyPr>
            <a:normAutofit fontScale="92500"/>
          </a:bodyPr>
          <a:lstStyle/>
          <a:p>
            <a:pPr algn="just"/>
            <a:r>
              <a:rPr lang="tr-TR" dirty="0" smtClean="0"/>
              <a:t>Çeşitli kararlar arasında en doğru secimi yapabilmek için neler yapabileceğimizi bilmek ve uygulayabilmektir.</a:t>
            </a:r>
          </a:p>
          <a:p>
            <a:pPr algn="just" fontAlgn="base"/>
            <a:r>
              <a:rPr lang="tr-TR" dirty="0" smtClean="0"/>
              <a:t>Karar kelimesi sözlüklerde “bir iş veya sorun hakkında düşünülerek verilen kesin yargı” olarak tanımlanmaktadır. Bu tanımdaki dikkat çekici nokta kararın bir “düşünme” süresi sonunda oluşmasıdır. Bir başka deyişle “düşünülmeden” hareket etme ya da konuşma karar almak değildir.</a:t>
            </a:r>
            <a:br>
              <a:rPr lang="tr-TR" dirty="0" smtClean="0"/>
            </a:b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62074"/>
          </a:xfrm>
        </p:spPr>
        <p:txBody>
          <a:bodyPr>
            <a:normAutofit fontScale="90000"/>
          </a:bodyPr>
          <a:lstStyle/>
          <a:p>
            <a:pPr algn="l"/>
            <a:r>
              <a:rPr lang="tr-TR" b="1" dirty="0" smtClean="0">
                <a:solidFill>
                  <a:srgbClr val="C00000"/>
                </a:solidFill>
                <a:effectLst>
                  <a:outerShdw blurRad="38100" dist="38100" dir="2700000" algn="tl">
                    <a:srgbClr val="000000">
                      <a:alpha val="43137"/>
                    </a:srgbClr>
                  </a:outerShdw>
                </a:effectLst>
              </a:rPr>
              <a:t>Hayır Diyebilme</a:t>
            </a:r>
            <a:endParaRPr lang="tr-TR" b="1" dirty="0">
              <a:solidFill>
                <a:srgbClr val="C00000"/>
              </a:solidFill>
              <a:effectLst>
                <a:outerShdw blurRad="38100" dist="38100" dir="2700000" algn="tl">
                  <a:srgbClr val="000000">
                    <a:alpha val="43137"/>
                  </a:srgbClr>
                </a:outerShdw>
              </a:effectLst>
            </a:endParaRPr>
          </a:p>
        </p:txBody>
      </p:sp>
      <p:graphicFrame>
        <p:nvGraphicFramePr>
          <p:cNvPr id="4" name="3 İçerik Yer Tutucusu"/>
          <p:cNvGraphicFramePr>
            <a:graphicFrameLocks noGrp="1"/>
          </p:cNvGraphicFramePr>
          <p:nvPr>
            <p:ph idx="1"/>
          </p:nvPr>
        </p:nvGraphicFramePr>
        <p:xfrm>
          <a:off x="395536" y="1052736"/>
          <a:ext cx="8229600" cy="3698240"/>
        </p:xfrm>
        <a:graphic>
          <a:graphicData uri="http://schemas.openxmlformats.org/drawingml/2006/table">
            <a:tbl>
              <a:tblPr firstRow="1" bandRow="1">
                <a:tableStyleId>{5C22544A-7EE6-4342-B048-85BDC9FD1C3A}</a:tableStyleId>
              </a:tblPr>
              <a:tblGrid>
                <a:gridCol w="5482952"/>
                <a:gridCol w="1368152"/>
                <a:gridCol w="1378496"/>
              </a:tblGrid>
              <a:tr h="370840">
                <a:tc>
                  <a:txBody>
                    <a:bodyPr/>
                    <a:lstStyle/>
                    <a:p>
                      <a:r>
                        <a:rPr lang="tr-TR" sz="2000" dirty="0" smtClean="0"/>
                        <a:t>Neden Hayır Diyemiyorum?</a:t>
                      </a:r>
                      <a:endParaRPr lang="tr-TR" sz="2000" dirty="0"/>
                    </a:p>
                  </a:txBody>
                  <a:tcPr/>
                </a:tc>
                <a:tc>
                  <a:txBody>
                    <a:bodyPr/>
                    <a:lstStyle/>
                    <a:p>
                      <a:r>
                        <a:rPr lang="tr-TR" sz="2000" dirty="0" smtClean="0"/>
                        <a:t>EVET</a:t>
                      </a:r>
                      <a:endParaRPr lang="tr-TR" sz="2000" dirty="0"/>
                    </a:p>
                  </a:txBody>
                  <a:tcPr/>
                </a:tc>
                <a:tc>
                  <a:txBody>
                    <a:bodyPr/>
                    <a:lstStyle/>
                    <a:p>
                      <a:r>
                        <a:rPr lang="tr-TR" sz="2000" dirty="0" smtClean="0"/>
                        <a:t>HAYIR</a:t>
                      </a:r>
                      <a:endParaRPr lang="tr-TR"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mn-lt"/>
                          <a:ea typeface="+mn-ea"/>
                          <a:cs typeface="+mn-cs"/>
                        </a:rPr>
                        <a:t>Karşımdaki kişi üzülür. </a:t>
                      </a:r>
                      <a:endParaRPr lang="tr-TR" b="1" dirty="0" smtClean="0">
                        <a:solidFill>
                          <a:schemeClr val="tx1"/>
                        </a:solidFill>
                      </a:endParaRPr>
                    </a:p>
                    <a:p>
                      <a:endParaRPr lang="tr-TR" dirty="0">
                        <a:solidFill>
                          <a:schemeClr val="tx1"/>
                        </a:solidFill>
                      </a:endParaRPr>
                    </a:p>
                  </a:txBody>
                  <a:tcPr/>
                </a:tc>
                <a:tc>
                  <a:txBody>
                    <a:bodyPr/>
                    <a:lstStyle/>
                    <a:p>
                      <a:endParaRPr lang="tr-TR" dirty="0"/>
                    </a:p>
                  </a:txBody>
                  <a:tcPr/>
                </a:tc>
                <a:tc>
                  <a:txBody>
                    <a:bodyPr/>
                    <a:lstStyle/>
                    <a:p>
                      <a:endParaRPr lang="tr-TR" dirty="0"/>
                    </a:p>
                  </a:txBody>
                  <a:tcPr/>
                </a:tc>
              </a:tr>
              <a:tr h="370840">
                <a:tc>
                  <a:txBody>
                    <a:bodyPr/>
                    <a:lstStyle/>
                    <a:p>
                      <a:r>
                        <a:rPr lang="tr-TR" sz="1800" b="1" kern="1200" dirty="0" smtClean="0">
                          <a:solidFill>
                            <a:schemeClr val="tx1"/>
                          </a:solidFill>
                          <a:latin typeface="+mn-lt"/>
                          <a:ea typeface="+mn-ea"/>
                          <a:cs typeface="+mn-cs"/>
                        </a:rPr>
                        <a:t>Artık benden hoşlanmazlar. </a:t>
                      </a:r>
                      <a:endParaRPr lang="tr-TR" b="1" dirty="0">
                        <a:solidFill>
                          <a:schemeClr val="tx1"/>
                        </a:solidFill>
                      </a:endParaRPr>
                    </a:p>
                  </a:txBody>
                  <a:tcPr/>
                </a:tc>
                <a:tc>
                  <a:txBody>
                    <a:bodyPr/>
                    <a:lstStyle/>
                    <a:p>
                      <a:endParaRPr lang="tr-TR"/>
                    </a:p>
                  </a:txBody>
                  <a:tcPr/>
                </a:tc>
                <a:tc>
                  <a:txBody>
                    <a:bodyPr/>
                    <a:lstStyle/>
                    <a:p>
                      <a:endParaRPr lang="tr-T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mn-lt"/>
                          <a:ea typeface="+mn-ea"/>
                          <a:cs typeface="+mn-cs"/>
                        </a:rPr>
                        <a:t>Beni sevmezler, bencillik etmiş olurum. </a:t>
                      </a:r>
                      <a:endParaRPr lang="tr-TR" b="1" dirty="0" smtClean="0">
                        <a:solidFill>
                          <a:schemeClr val="tx1"/>
                        </a:solidFill>
                      </a:endParaRPr>
                    </a:p>
                    <a:p>
                      <a:endParaRPr lang="tr-TR" b="1" dirty="0">
                        <a:solidFill>
                          <a:schemeClr val="tx1"/>
                        </a:solidFill>
                      </a:endParaRPr>
                    </a:p>
                  </a:txBody>
                  <a:tcPr/>
                </a:tc>
                <a:tc>
                  <a:txBody>
                    <a:bodyPr/>
                    <a:lstStyle/>
                    <a:p>
                      <a:endParaRPr lang="tr-TR"/>
                    </a:p>
                  </a:txBody>
                  <a:tcPr/>
                </a:tc>
                <a:tc>
                  <a:txBody>
                    <a:bodyPr/>
                    <a:lstStyle/>
                    <a:p>
                      <a:endParaRPr lang="tr-T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mn-lt"/>
                          <a:ea typeface="+mn-ea"/>
                          <a:cs typeface="+mn-cs"/>
                        </a:rPr>
                        <a:t>Karşımdaki kişiden bir istekte bulunma hakkım kalmaz.</a:t>
                      </a:r>
                      <a:endParaRPr lang="tr-TR" b="1" dirty="0" smtClean="0">
                        <a:solidFill>
                          <a:schemeClr val="tx1"/>
                        </a:solidFill>
                      </a:endParaRPr>
                    </a:p>
                    <a:p>
                      <a:endParaRPr lang="tr-TR" b="1" dirty="0">
                        <a:solidFill>
                          <a:schemeClr val="tx1"/>
                        </a:solidFill>
                      </a:endParaRPr>
                    </a:p>
                  </a:txBody>
                  <a:tcPr/>
                </a:tc>
                <a:tc>
                  <a:txBody>
                    <a:bodyPr/>
                    <a:lstStyle/>
                    <a:p>
                      <a:endParaRPr lang="tr-TR"/>
                    </a:p>
                  </a:txBody>
                  <a:tcPr/>
                </a:tc>
                <a:tc>
                  <a:txBody>
                    <a:bodyPr/>
                    <a:lstStyle/>
                    <a:p>
                      <a:endParaRPr lang="tr-T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mn-lt"/>
                          <a:ea typeface="+mn-ea"/>
                          <a:cs typeface="+mn-cs"/>
                        </a:rPr>
                        <a:t>Yalnız kalırım. 	</a:t>
                      </a:r>
                      <a:endParaRPr lang="tr-TR" b="1" dirty="0" smtClean="0">
                        <a:solidFill>
                          <a:schemeClr val="tx1"/>
                        </a:solidFill>
                      </a:endParaRPr>
                    </a:p>
                    <a:p>
                      <a:endParaRPr lang="tr-TR" b="1" dirty="0">
                        <a:solidFill>
                          <a:schemeClr val="tx1"/>
                        </a:solidFill>
                      </a:endParaRPr>
                    </a:p>
                  </a:txBody>
                  <a:tcPr/>
                </a:tc>
                <a:tc>
                  <a:txBody>
                    <a:bodyPr/>
                    <a:lstStyle/>
                    <a:p>
                      <a:endParaRPr lang="tr-TR"/>
                    </a:p>
                  </a:txBody>
                  <a:tcPr/>
                </a:tc>
                <a:tc>
                  <a:txBody>
                    <a:bodyPr/>
                    <a:lstStyle/>
                    <a:p>
                      <a:endParaRPr lang="tr-TR"/>
                    </a:p>
                  </a:txBody>
                  <a:tcPr/>
                </a:tc>
              </a:tr>
              <a:tr h="370840">
                <a:tc>
                  <a:txBody>
                    <a:bodyPr/>
                    <a:lstStyle/>
                    <a:p>
                      <a:r>
                        <a:rPr lang="tr-TR" b="1" dirty="0" smtClean="0">
                          <a:solidFill>
                            <a:schemeClr val="tx1"/>
                          </a:solidFill>
                        </a:rPr>
                        <a:t>Kötü insan olurum.</a:t>
                      </a:r>
                      <a:endParaRPr lang="tr-TR" b="1" dirty="0">
                        <a:solidFill>
                          <a:schemeClr val="tx1"/>
                        </a:solidFill>
                      </a:endParaRPr>
                    </a:p>
                  </a:txBody>
                  <a:tcPr/>
                </a:tc>
                <a:tc>
                  <a:txBody>
                    <a:bodyPr/>
                    <a:lstStyle/>
                    <a:p>
                      <a:endParaRPr lang="tr-TR"/>
                    </a:p>
                  </a:txBody>
                  <a:tcPr/>
                </a:tc>
                <a:tc>
                  <a:txBody>
                    <a:bodyPr/>
                    <a:lstStyle/>
                    <a:p>
                      <a:endParaRPr lang="tr-TR" dirty="0"/>
                    </a:p>
                  </a:txBody>
                  <a:tcPr/>
                </a:tc>
              </a:tr>
            </a:tbl>
          </a:graphicData>
        </a:graphic>
      </p:graphicFrame>
      <p:sp>
        <p:nvSpPr>
          <p:cNvPr id="5" name="4 Dikdörtgen"/>
          <p:cNvSpPr/>
          <p:nvPr/>
        </p:nvSpPr>
        <p:spPr>
          <a:xfrm>
            <a:off x="539552" y="5445224"/>
            <a:ext cx="7272808" cy="830997"/>
          </a:xfrm>
          <a:prstGeom prst="rect">
            <a:avLst/>
          </a:prstGeom>
        </p:spPr>
        <p:txBody>
          <a:bodyPr wrap="square">
            <a:spAutoFit/>
          </a:bodyPr>
          <a:lstStyle/>
          <a:p>
            <a:pPr algn="just"/>
            <a:r>
              <a:rPr lang="tr-TR" sz="2400" dirty="0" smtClean="0"/>
              <a:t>Yukarıdaki maddelerin çoğuna evet dediyseniz lütfen daha sonra anlatacaklarımı dikkatli bir şekilde dinleyiniz.</a:t>
            </a:r>
            <a:endParaRPr lang="tr-TR"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pPr algn="l"/>
            <a:r>
              <a:rPr lang="tr-TR" sz="3600" b="1" dirty="0" smtClean="0">
                <a:solidFill>
                  <a:srgbClr val="002060"/>
                </a:solidFill>
                <a:effectLst>
                  <a:outerShdw blurRad="38100" dist="38100" dir="2700000" algn="tl">
                    <a:srgbClr val="000000">
                      <a:alpha val="43137"/>
                    </a:srgbClr>
                  </a:outerShdw>
                </a:effectLst>
              </a:rPr>
              <a:t>Kararlarımız hayatımızı nasıl etkiler?</a:t>
            </a:r>
            <a:endParaRPr lang="tr-TR" sz="36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412776"/>
            <a:ext cx="8075240" cy="5184576"/>
          </a:xfrm>
        </p:spPr>
        <p:txBody>
          <a:bodyPr>
            <a:noAutofit/>
          </a:bodyPr>
          <a:lstStyle/>
          <a:p>
            <a:pPr algn="just"/>
            <a:r>
              <a:rPr lang="tr-TR" sz="2800" dirty="0" smtClean="0"/>
              <a:t>Geleceğimizi, başarılarımızı, genellikle mutluluk ve mutsuzluklarımızı alacağımız kararlar belirler. </a:t>
            </a:r>
          </a:p>
          <a:p>
            <a:pPr algn="just"/>
            <a:r>
              <a:rPr lang="tr-TR" sz="2800" dirty="0" smtClean="0"/>
              <a:t>Bugünkü yaşantılarımız, geçmişte aldığımız kararlarımızın bir sonucudur. </a:t>
            </a:r>
          </a:p>
          <a:p>
            <a:pPr algn="just"/>
            <a:r>
              <a:rPr lang="tr-TR" sz="2800" dirty="0" smtClean="0"/>
              <a:t>Uygun zamanda, uygun yerde, uygun davranışlar sergiliyorsak, bu doğru kararlar aldığımızı gösterir. </a:t>
            </a:r>
          </a:p>
          <a:p>
            <a:pPr algn="just"/>
            <a:r>
              <a:rPr lang="tr-TR" sz="2800" dirty="0" smtClean="0"/>
              <a:t>Aldığımız bir karar bazen yaşantımızı tümüyle değiştirebilir. Bu nedenle kararlarımız yaşantımızda önemli yer tutarlar. </a:t>
            </a:r>
          </a:p>
          <a:p>
            <a:pPr algn="just"/>
            <a:endParaRPr lang="tr-TR"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magesCA1S921A.jpg"/>
          <p:cNvPicPr>
            <a:picLocks noGrp="1" noChangeAspect="1"/>
          </p:cNvPicPr>
          <p:nvPr>
            <p:ph idx="1"/>
          </p:nvPr>
        </p:nvPicPr>
        <p:blipFill>
          <a:blip r:embed="rId2" cstate="print"/>
          <a:stretch>
            <a:fillRect/>
          </a:stretch>
        </p:blipFill>
        <p:spPr>
          <a:xfrm>
            <a:off x="0" y="0"/>
            <a:ext cx="4572000" cy="6858000"/>
          </a:xfrm>
          <a:prstGeom prst="rect">
            <a:avLst/>
          </a:prstGeom>
        </p:spPr>
      </p:pic>
      <p:pic>
        <p:nvPicPr>
          <p:cNvPr id="5" name="4 Resim" descr="satranc2.jpg"/>
          <p:cNvPicPr>
            <a:picLocks noChangeAspect="1"/>
          </p:cNvPicPr>
          <p:nvPr/>
        </p:nvPicPr>
        <p:blipFill>
          <a:blip r:embed="rId3" cstate="print"/>
          <a:stretch>
            <a:fillRect/>
          </a:stretch>
        </p:blipFill>
        <p:spPr>
          <a:xfrm>
            <a:off x="4572000" y="0"/>
            <a:ext cx="4572000" cy="68580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pPr algn="l"/>
            <a:r>
              <a:rPr lang="tr-TR" sz="3600" b="1" dirty="0" smtClean="0">
                <a:solidFill>
                  <a:srgbClr val="002060"/>
                </a:solidFill>
                <a:effectLst>
                  <a:outerShdw blurRad="38100" dist="38100" dir="2700000" algn="tl">
                    <a:srgbClr val="000000">
                      <a:alpha val="43137"/>
                    </a:srgbClr>
                  </a:outerShdw>
                </a:effectLst>
              </a:rPr>
              <a:t>Karar Vermeyi Engelleyen Nedenler</a:t>
            </a:r>
            <a:endParaRPr lang="tr-TR" sz="36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fontScale="92500" lnSpcReduction="20000"/>
          </a:bodyPr>
          <a:lstStyle/>
          <a:p>
            <a:pPr algn="just"/>
            <a:r>
              <a:rPr lang="tr-TR" dirty="0" smtClean="0"/>
              <a:t>Amaçların iyi anlaşılmayışı</a:t>
            </a:r>
          </a:p>
          <a:p>
            <a:pPr algn="just"/>
            <a:r>
              <a:rPr lang="tr-TR" dirty="0" smtClean="0"/>
              <a:t>Bilgi eksikliği</a:t>
            </a:r>
          </a:p>
          <a:p>
            <a:pPr algn="just"/>
            <a:r>
              <a:rPr lang="tr-TR" dirty="0" smtClean="0"/>
              <a:t>Zaman kısıtlığı</a:t>
            </a:r>
          </a:p>
          <a:p>
            <a:pPr algn="just"/>
            <a:r>
              <a:rPr lang="tr-TR" dirty="0" smtClean="0"/>
              <a:t>Bedensel ve ruhsal hastalıklar</a:t>
            </a:r>
          </a:p>
          <a:p>
            <a:pPr algn="just"/>
            <a:r>
              <a:rPr lang="tr-TR" dirty="0" smtClean="0"/>
              <a:t>Aceleci kişilik yapısında olmak</a:t>
            </a:r>
          </a:p>
          <a:p>
            <a:pPr algn="just"/>
            <a:r>
              <a:rPr lang="tr-TR" dirty="0" smtClean="0"/>
              <a:t>Seçenekleri doğru değerlendirememek</a:t>
            </a:r>
          </a:p>
          <a:p>
            <a:pPr algn="just"/>
            <a:endParaRPr lang="tr-TR" dirty="0" smtClean="0"/>
          </a:p>
          <a:p>
            <a:pPr algn="just">
              <a:buNone/>
            </a:pPr>
            <a:r>
              <a:rPr lang="tr-TR" dirty="0" smtClean="0"/>
              <a:t>     Doğru kararlar almamızı engelleyen nedenlerdir. Karar alırken bu seçeneklere dikkat etmemiz gerekir.</a:t>
            </a:r>
          </a:p>
          <a:p>
            <a:pPr algn="just"/>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Autofit/>
          </a:bodyPr>
          <a:lstStyle/>
          <a:p>
            <a:r>
              <a:rPr lang="tr-TR" sz="3600" b="1" dirty="0" smtClean="0">
                <a:solidFill>
                  <a:srgbClr val="002060"/>
                </a:solidFill>
                <a:effectLst>
                  <a:outerShdw blurRad="38100" dist="38100" dir="2700000" algn="tl">
                    <a:srgbClr val="000000">
                      <a:alpha val="43137"/>
                    </a:srgbClr>
                  </a:outerShdw>
                </a:effectLst>
              </a:rPr>
              <a:t>KARAR VERME BECERİLERİNİN AŞAMALARI</a:t>
            </a:r>
            <a:endParaRPr lang="tr-TR" sz="3600" b="1" dirty="0">
              <a:solidFill>
                <a:srgbClr val="002060"/>
              </a:solidFill>
              <a:effectLst>
                <a:outerShdw blurRad="38100" dist="38100" dir="2700000" algn="tl">
                  <a:srgbClr val="000000">
                    <a:alpha val="43137"/>
                  </a:srgbClr>
                </a:outerShdw>
              </a:effectLst>
            </a:endParaRPr>
          </a:p>
        </p:txBody>
      </p:sp>
      <p:sp>
        <p:nvSpPr>
          <p:cNvPr id="4" name="3 İçerik Yer Tutucusu"/>
          <p:cNvSpPr>
            <a:spLocks noGrp="1"/>
          </p:cNvSpPr>
          <p:nvPr>
            <p:ph idx="1"/>
          </p:nvPr>
        </p:nvSpPr>
        <p:spPr>
          <a:xfrm>
            <a:off x="457200" y="1484784"/>
            <a:ext cx="8229600" cy="4641379"/>
          </a:xfrm>
        </p:spPr>
        <p:txBody>
          <a:bodyPr>
            <a:normAutofit fontScale="85000" lnSpcReduction="10000"/>
          </a:bodyPr>
          <a:lstStyle/>
          <a:p>
            <a:pPr marL="514350" indent="-514350">
              <a:buNone/>
            </a:pPr>
            <a:r>
              <a:rPr lang="tr-TR" b="1" dirty="0" smtClean="0"/>
              <a:t>1.AŞAMA : Tanımlama</a:t>
            </a:r>
          </a:p>
          <a:p>
            <a:pPr marL="514350" indent="-514350">
              <a:buNone/>
            </a:pPr>
            <a:endParaRPr lang="tr-TR" dirty="0" smtClean="0"/>
          </a:p>
          <a:p>
            <a:pPr marL="514350" indent="-514350"/>
            <a:r>
              <a:rPr lang="tr-TR" dirty="0" smtClean="0"/>
              <a:t>İlk adım olarak karar vereceğiniz konuda belirsizlikleri olabildiğince azaltmak gerekir. </a:t>
            </a:r>
          </a:p>
          <a:p>
            <a:r>
              <a:rPr lang="tr-TR" dirty="0" smtClean="0"/>
              <a:t>  Neyi değiştirmek istiyorsunuz, alacağınız kararlarla ilgili olan kişiler varsa onları da not edin. </a:t>
            </a:r>
          </a:p>
          <a:p>
            <a:r>
              <a:rPr lang="tr-TR" dirty="0" smtClean="0"/>
              <a:t> Neler olduğunu, ne dediğinizi, ne düşündüğünüzü, hissettiğinizi veya yaptığınızı, diğer kişilerin neler yaptıklarını yazın. </a:t>
            </a:r>
          </a:p>
          <a:p>
            <a:r>
              <a:rPr lang="tr-TR" dirty="0" smtClean="0"/>
              <a:t>Neyin kararını alacaksınız, nasıl bir sonuç istiyorsunuz, ideal çözüm nedir?</a:t>
            </a:r>
          </a:p>
          <a:p>
            <a:endParaRPr lang="tr-TR" dirty="0" smtClean="0"/>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5410944" cy="5793507"/>
          </a:xfrm>
        </p:spPr>
        <p:txBody>
          <a:bodyPr>
            <a:normAutofit lnSpcReduction="10000"/>
          </a:bodyPr>
          <a:lstStyle/>
          <a:p>
            <a:pPr>
              <a:buNone/>
            </a:pPr>
            <a:r>
              <a:rPr lang="tr-TR" b="1" dirty="0" smtClean="0"/>
              <a:t>2. AŞAMA :Seçenekler</a:t>
            </a:r>
          </a:p>
          <a:p>
            <a:pPr>
              <a:buNone/>
            </a:pPr>
            <a:endParaRPr lang="tr-TR" dirty="0" smtClean="0"/>
          </a:p>
          <a:p>
            <a:r>
              <a:rPr lang="tr-TR" dirty="0" smtClean="0"/>
              <a:t>Alacağınız karar ile ilgili tüm olasılıkları yazın. </a:t>
            </a:r>
          </a:p>
          <a:p>
            <a:r>
              <a:rPr lang="tr-TR" dirty="0" smtClean="0"/>
              <a:t>Başkalarının fikrini alabileceğiniz bir konuysa, onlara da danışın ve onların fikirlerini de yazın. </a:t>
            </a:r>
          </a:p>
          <a:p>
            <a:r>
              <a:rPr lang="tr-TR" dirty="0" smtClean="0"/>
              <a:t>Listenizi çıkardıktan sonra her seçeneğin olumlu ve olumsuz yanlarını yazın.</a:t>
            </a:r>
          </a:p>
          <a:p>
            <a:endParaRPr lang="tr-TR" dirty="0" smtClean="0"/>
          </a:p>
          <a:p>
            <a:endParaRPr lang="tr-TR" dirty="0"/>
          </a:p>
        </p:txBody>
      </p:sp>
      <p:pic>
        <p:nvPicPr>
          <p:cNvPr id="4" name="3 Resim" descr="ceviri_kararsiz_963429346.jpg"/>
          <p:cNvPicPr>
            <a:picLocks noChangeAspect="1"/>
          </p:cNvPicPr>
          <p:nvPr/>
        </p:nvPicPr>
        <p:blipFill>
          <a:blip r:embed="rId2" cstate="print"/>
          <a:stretch>
            <a:fillRect/>
          </a:stretch>
        </p:blipFill>
        <p:spPr>
          <a:xfrm>
            <a:off x="6012160" y="1628800"/>
            <a:ext cx="3131840" cy="3384376"/>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a:bodyPr>
          <a:lstStyle/>
          <a:p>
            <a:pPr algn="just">
              <a:buNone/>
            </a:pPr>
            <a:r>
              <a:rPr lang="tr-TR" b="1" dirty="0" smtClean="0"/>
              <a:t>3. AŞAMA : Karar Vermek</a:t>
            </a:r>
          </a:p>
          <a:p>
            <a:pPr algn="just">
              <a:buNone/>
            </a:pPr>
            <a:r>
              <a:rPr lang="tr-TR" dirty="0" smtClean="0"/>
              <a:t>   Bir önceki aşamada sıraladığınız seçeneklerden hangisini ilk olarak denemek istediğinize karar verin. Bunun tek seçenek olmadığını sadece ilk seçeneğiniz olduğunu unutmayın. İsterseniz sonradan fikrinizi değiştirip farklı bir seçeneği uygulayabilirsiniz. Mümkün olduğunca, en çok istediğiniz seçenekten başlayın.</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lstStyle/>
          <a:p>
            <a:pPr>
              <a:buNone/>
            </a:pPr>
            <a:r>
              <a:rPr lang="tr-TR" b="1" dirty="0" smtClean="0"/>
              <a:t>4.AŞAMA: Plan Yapmak</a:t>
            </a:r>
          </a:p>
          <a:p>
            <a:r>
              <a:rPr lang="tr-TR" dirty="0" smtClean="0"/>
              <a:t>Bu kararınızı nasıl gerçekleştireceğinizi belirleyin. </a:t>
            </a:r>
          </a:p>
          <a:p>
            <a:pPr>
              <a:buNone/>
            </a:pPr>
            <a:endParaRPr lang="tr-TR" dirty="0" smtClean="0"/>
          </a:p>
          <a:p>
            <a:r>
              <a:rPr lang="tr-TR" dirty="0" smtClean="0"/>
              <a:t>Nelere ihtiyacınız var, neler sizi engelleyebilir. Neler yapacağınıza karar verin ve uygulayın. Somut kararlar alın ve bir plan yapın. Aldığınız kararlar gerçekleştirebileceğiniz düzeyde olsun, ne çok basit nede zor olmasın.</a:t>
            </a:r>
          </a:p>
          <a:p>
            <a:endParaRPr lang="tr-TR" dirty="0"/>
          </a:p>
        </p:txBody>
      </p:sp>
      <p:pic>
        <p:nvPicPr>
          <p:cNvPr id="4" name="3 Resim" descr="images.jpg"/>
          <p:cNvPicPr>
            <a:picLocks noChangeAspect="1"/>
          </p:cNvPicPr>
          <p:nvPr/>
        </p:nvPicPr>
        <p:blipFill>
          <a:blip r:embed="rId2" cstate="print"/>
          <a:stretch>
            <a:fillRect/>
          </a:stretch>
        </p:blipFill>
        <p:spPr>
          <a:xfrm>
            <a:off x="6876256" y="5105400"/>
            <a:ext cx="2267744" cy="17526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normAutofit/>
          </a:bodyPr>
          <a:lstStyle/>
          <a:p>
            <a:pPr algn="just">
              <a:buNone/>
            </a:pPr>
            <a:r>
              <a:rPr lang="tr-TR" b="1" dirty="0" smtClean="0"/>
              <a:t>5.AŞAMA: Değerlendirmek</a:t>
            </a:r>
          </a:p>
          <a:p>
            <a:pPr algn="just"/>
            <a:r>
              <a:rPr lang="tr-TR" dirty="0" smtClean="0"/>
              <a:t>Bu aşamada neler olduğuna karar verin. </a:t>
            </a:r>
          </a:p>
          <a:p>
            <a:pPr algn="just"/>
            <a:r>
              <a:rPr lang="tr-TR" dirty="0" smtClean="0"/>
              <a:t>İlk önce ne konuda karar vereceğinizi belirlediniz, daha sonra bu konuda yapılabilecekleri seçenekler halinde sıralayıp, avantaj ve dezavantajlarını yazdınız. seçeneklerden birini seçip, uyguladınız. sonuç ne oldu?</a:t>
            </a:r>
          </a:p>
          <a:p>
            <a:pPr algn="just"/>
            <a:r>
              <a:rPr lang="tr-TR" dirty="0" smtClean="0"/>
              <a:t>Unutmayın bu ilk seçeneğinizdi eğer başarısız olduysanız diğer seçenekleri değerlendirebilirsiniz. </a:t>
            </a:r>
          </a:p>
          <a:p>
            <a:endParaRPr lang="tr-TR" dirty="0" smtClean="0"/>
          </a:p>
          <a:p>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634082"/>
          </a:xfrm>
        </p:spPr>
        <p:txBody>
          <a:bodyPr>
            <a:normAutofit fontScale="90000"/>
          </a:bodyPr>
          <a:lstStyle/>
          <a:p>
            <a:pPr algn="just"/>
            <a:r>
              <a:rPr lang="tr-TR" sz="3600" b="1" dirty="0" smtClean="0">
                <a:solidFill>
                  <a:srgbClr val="002060"/>
                </a:solidFill>
                <a:effectLst>
                  <a:outerShdw blurRad="38100" dist="38100" dir="2700000" algn="tl">
                    <a:srgbClr val="000000">
                      <a:alpha val="43137"/>
                    </a:srgbClr>
                  </a:outerShdw>
                </a:effectLst>
              </a:rPr>
              <a:t>KARAR VERME BECERİLERİNİN AŞAMALARI</a:t>
            </a:r>
            <a:endParaRPr lang="tr-TR" sz="3600" b="1" dirty="0">
              <a:solidFill>
                <a:srgbClr val="002060"/>
              </a:solidFill>
              <a:effectLst>
                <a:outerShdw blurRad="38100" dist="38100" dir="2700000" algn="tl">
                  <a:srgbClr val="000000">
                    <a:alpha val="43137"/>
                  </a:srgbClr>
                </a:outerShdw>
              </a:effectLst>
            </a:endParaRPr>
          </a:p>
        </p:txBody>
      </p:sp>
      <p:pic>
        <p:nvPicPr>
          <p:cNvPr id="4" name="Picture 2" descr="MC900423585[1]"/>
          <p:cNvPicPr>
            <a:picLocks noGrp="1" noChangeAspect="1" noChangeArrowheads="1"/>
          </p:cNvPicPr>
          <p:nvPr>
            <p:ph idx="1"/>
          </p:nvPr>
        </p:nvPicPr>
        <p:blipFill>
          <a:blip r:embed="rId2" cstate="print"/>
          <a:srcRect/>
          <a:stretch>
            <a:fillRect/>
          </a:stretch>
        </p:blipFill>
        <p:spPr bwMode="auto">
          <a:xfrm>
            <a:off x="899592" y="1268760"/>
            <a:ext cx="3456384" cy="4680520"/>
          </a:xfrm>
          <a:prstGeom prst="rect">
            <a:avLst/>
          </a:prstGeom>
          <a:noFill/>
          <a:ln w="9525">
            <a:noFill/>
            <a:miter lim="800000"/>
            <a:headEnd/>
            <a:tailEnd/>
          </a:ln>
        </p:spPr>
      </p:pic>
      <p:sp>
        <p:nvSpPr>
          <p:cNvPr id="5" name="AutoShape 11"/>
          <p:cNvSpPr>
            <a:spLocks noChangeArrowheads="1"/>
          </p:cNvSpPr>
          <p:nvPr/>
        </p:nvSpPr>
        <p:spPr bwMode="auto">
          <a:xfrm>
            <a:off x="4211960" y="1772816"/>
            <a:ext cx="976312" cy="485775"/>
          </a:xfrm>
          <a:prstGeom prst="rightArrow">
            <a:avLst>
              <a:gd name="adj1" fmla="val 50000"/>
              <a:gd name="adj2" fmla="val 50245"/>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6" name="AutoShape 11"/>
          <p:cNvSpPr>
            <a:spLocks noChangeArrowheads="1"/>
          </p:cNvSpPr>
          <p:nvPr/>
        </p:nvSpPr>
        <p:spPr bwMode="auto">
          <a:xfrm>
            <a:off x="4283968" y="2852936"/>
            <a:ext cx="976312" cy="485775"/>
          </a:xfrm>
          <a:prstGeom prst="rightArrow">
            <a:avLst>
              <a:gd name="adj1" fmla="val 50000"/>
              <a:gd name="adj2" fmla="val 50245"/>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7" name="AutoShape 11"/>
          <p:cNvSpPr>
            <a:spLocks noChangeArrowheads="1"/>
          </p:cNvSpPr>
          <p:nvPr/>
        </p:nvSpPr>
        <p:spPr bwMode="auto">
          <a:xfrm>
            <a:off x="4283968" y="3933056"/>
            <a:ext cx="976312" cy="485775"/>
          </a:xfrm>
          <a:prstGeom prst="rightArrow">
            <a:avLst>
              <a:gd name="adj1" fmla="val 50000"/>
              <a:gd name="adj2" fmla="val 50245"/>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8" name="Rectangle 6"/>
          <p:cNvSpPr>
            <a:spLocks noChangeArrowheads="1"/>
          </p:cNvSpPr>
          <p:nvPr/>
        </p:nvSpPr>
        <p:spPr bwMode="auto">
          <a:xfrm>
            <a:off x="5436096" y="1357463"/>
            <a:ext cx="2376264" cy="892552"/>
          </a:xfrm>
          <a:prstGeom prst="rect">
            <a:avLst/>
          </a:prstGeom>
          <a:solidFill>
            <a:srgbClr val="FF0000"/>
          </a:solidFill>
          <a:ln w="190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solidFill>
                    <a:schemeClr val="accent2">
                      <a:lumMod val="20000"/>
                      <a:lumOff val="80000"/>
                    </a:schemeClr>
                  </a:solidFill>
                </a:ln>
                <a:solidFill>
                  <a:schemeClr val="bg2"/>
                </a:solidFill>
                <a:effectLst/>
                <a:latin typeface="Arial" pitchFamily="34" charset="0"/>
                <a:ea typeface="Times New Roman" pitchFamily="18" charset="0"/>
              </a:rPr>
              <a:t>DUR!</a:t>
            </a:r>
            <a:endParaRPr kumimoji="0" lang="tr-TR" sz="900" b="0" i="0" u="none" strike="noStrike" cap="none" normalizeH="0" baseline="0" dirty="0" smtClean="0">
              <a:ln>
                <a:solidFill>
                  <a:schemeClr val="accent2">
                    <a:lumMod val="20000"/>
                    <a:lumOff val="80000"/>
                  </a:schemeClr>
                </a:solidFill>
              </a:ln>
              <a:solidFill>
                <a:schemeClr val="bg2"/>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smtClean="0">
                <a:ln>
                  <a:solidFill>
                    <a:schemeClr val="accent2">
                      <a:lumMod val="20000"/>
                      <a:lumOff val="80000"/>
                    </a:schemeClr>
                  </a:solidFill>
                </a:ln>
                <a:solidFill>
                  <a:schemeClr val="bg2"/>
                </a:solidFill>
                <a:effectLst/>
                <a:latin typeface="Arial" pitchFamily="34" charset="0"/>
                <a:ea typeface="Times New Roman" pitchFamily="18" charset="0"/>
              </a:rPr>
              <a:t>KARAR VERMEN GEREKEN DURUMU ÖNCE SAKİN BİR ŞEKİLDE DÜŞÜN.</a:t>
            </a:r>
            <a:endParaRPr kumimoji="0" lang="tr-TR" sz="1800" b="0" i="0" u="none" strike="noStrike" cap="none" normalizeH="0" baseline="0" dirty="0" smtClean="0">
              <a:ln>
                <a:solidFill>
                  <a:schemeClr val="accent2">
                    <a:lumMod val="20000"/>
                    <a:lumOff val="80000"/>
                  </a:schemeClr>
                </a:solidFill>
              </a:ln>
              <a:solidFill>
                <a:schemeClr val="bg2"/>
              </a:solidFill>
              <a:effectLst/>
              <a:latin typeface="Arial" pitchFamily="34" charset="0"/>
            </a:endParaRPr>
          </a:p>
        </p:txBody>
      </p:sp>
      <p:sp>
        <p:nvSpPr>
          <p:cNvPr id="9" name="AutoShape 7"/>
          <p:cNvSpPr>
            <a:spLocks noChangeArrowheads="1"/>
          </p:cNvSpPr>
          <p:nvPr/>
        </p:nvSpPr>
        <p:spPr bwMode="auto">
          <a:xfrm>
            <a:off x="5436096" y="2492896"/>
            <a:ext cx="2514600" cy="1368152"/>
          </a:xfrm>
          <a:prstGeom prst="roundRect">
            <a:avLst>
              <a:gd name="adj" fmla="val 16667"/>
            </a:avLst>
          </a:prstGeom>
          <a:solidFill>
            <a:srgbClr val="FFCC00"/>
          </a:solidFill>
          <a:ln w="38100" cmpd="dbl">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200" b="1" i="0" u="none" strike="noStrike" cap="none" normalizeH="0" baseline="0" dirty="0" smtClean="0">
                <a:ln>
                  <a:noFill/>
                </a:ln>
                <a:solidFill>
                  <a:srgbClr val="000080"/>
                </a:solidFill>
                <a:effectLst/>
              </a:rPr>
              <a:t>HAZIR OL!</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200" b="1" i="0" u="none" strike="noStrike" cap="none" normalizeH="0" baseline="0" dirty="0" smtClean="0">
                <a:ln>
                  <a:noFill/>
                </a:ln>
                <a:solidFill>
                  <a:srgbClr val="000080"/>
                </a:solidFill>
                <a:effectLst/>
              </a:rPr>
              <a:t>ALACAĞIN KARARLA İLGİLİ BİLGİ TOPLA. SEÇENEKLERİ DEĞERLENDİR. GETİREBİLECEĞİ YARARLARI VE ZARARLARI HESAPLA.</a:t>
            </a:r>
            <a:endParaRPr kumimoji="0" lang="tr-TR" sz="1200" b="0" i="0" u="none" strike="noStrike" cap="none" normalizeH="0" baseline="0" dirty="0" smtClean="0">
              <a:ln>
                <a:noFill/>
              </a:ln>
              <a:solidFill>
                <a:schemeClr val="tx1"/>
              </a:solidFill>
              <a:effectLst/>
            </a:endParaRPr>
          </a:p>
        </p:txBody>
      </p:sp>
      <p:sp>
        <p:nvSpPr>
          <p:cNvPr id="10" name="AutoShape 10"/>
          <p:cNvSpPr>
            <a:spLocks noChangeArrowheads="1"/>
          </p:cNvSpPr>
          <p:nvPr/>
        </p:nvSpPr>
        <p:spPr bwMode="auto">
          <a:xfrm>
            <a:off x="5508104" y="4005064"/>
            <a:ext cx="2304256" cy="1512168"/>
          </a:xfrm>
          <a:prstGeom prst="roundRect">
            <a:avLst>
              <a:gd name="adj" fmla="val 16667"/>
            </a:avLst>
          </a:prstGeom>
          <a:solidFill>
            <a:srgbClr val="008000"/>
          </a:solidFill>
          <a:ln w="38100" cmpd="dbl">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600" b="1" i="0" u="none" strike="noStrike" cap="none" normalizeH="0" baseline="0" dirty="0" smtClean="0">
                <a:ln>
                  <a:noFill/>
                </a:ln>
                <a:solidFill>
                  <a:srgbClr val="FFFFFF"/>
                </a:solidFill>
                <a:effectLst/>
                <a:latin typeface="Calibri" pitchFamily="34" charset="0"/>
              </a:rPr>
              <a:t>HAREKETE GEÇ!</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200" b="1" i="0" u="none" strike="noStrike" cap="none" normalizeH="0" baseline="0" dirty="0" smtClean="0">
                <a:ln>
                  <a:noFill/>
                </a:ln>
                <a:solidFill>
                  <a:srgbClr val="FFFFFF"/>
                </a:solidFill>
                <a:effectLst/>
                <a:latin typeface="Calibri" pitchFamily="34" charset="0"/>
              </a:rPr>
              <a:t>SANA EN FAZLA YARARI VE EN AZ ZARARI OLABİLECEK SEÇENEĞİ BELİRLE VE UYGULA.</a:t>
            </a:r>
            <a:endParaRPr kumimoji="0" lang="tr-TR" sz="1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Geleceğimizi yaşam koşulları kadar verdiğimiz kararlar da etkiler. İstersek bir şeyleri değiştirmenin mutlaka bir yolu vardır.</a:t>
            </a:r>
          </a:p>
          <a:p>
            <a:pPr algn="just"/>
            <a:r>
              <a:rPr lang="tr-TR" dirty="0" smtClean="0"/>
              <a:t>Geçmişimiz geleceğimiz değildir. </a:t>
            </a:r>
          </a:p>
          <a:p>
            <a:pPr algn="just"/>
            <a:r>
              <a:rPr lang="tr-TR" dirty="0" smtClean="0"/>
              <a:t>Herhangi bir zamanda yeni bir karar alarak yaşamımızı değiştirebiliriz.</a:t>
            </a:r>
          </a:p>
          <a:p>
            <a:pPr algn="just"/>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Neden “EVET” diyoruz?</a:t>
            </a:r>
            <a:endParaRPr lang="tr-TR" sz="40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323528" y="1556792"/>
            <a:ext cx="8363272" cy="4896544"/>
          </a:xfrm>
        </p:spPr>
        <p:txBody>
          <a:bodyPr>
            <a:normAutofit/>
          </a:bodyPr>
          <a:lstStyle/>
          <a:p>
            <a:pPr algn="just"/>
            <a:r>
              <a:rPr lang="tr-TR" dirty="0" smtClean="0"/>
              <a:t>Çevremizdeki kişileri, kendimizden daha öne koyduğumuz ve haklarımızı çiğnemelerine izin verdiğimiz için “hayır” demekte zorlanırız. </a:t>
            </a:r>
          </a:p>
          <a:p>
            <a:pPr algn="just">
              <a:buNone/>
            </a:pPr>
            <a:endParaRPr lang="tr-TR" dirty="0" smtClean="0"/>
          </a:p>
          <a:p>
            <a:pPr algn="just"/>
            <a:r>
              <a:rPr lang="tr-TR" dirty="0" smtClean="0"/>
              <a:t>Büyüklerin isteklerine hayır dediğimizde olumsuz sonuçlar yasamışızdır.</a:t>
            </a:r>
          </a:p>
          <a:p>
            <a:pPr algn="just">
              <a:buNone/>
            </a:pPr>
            <a:endParaRPr lang="tr-TR" dirty="0" smtClean="0"/>
          </a:p>
          <a:p>
            <a:pPr algn="just"/>
            <a:r>
              <a:rPr lang="tr-TR" dirty="0" smtClean="0"/>
              <a:t>Bir daha aranmamaktan, sevilmemekten, kabul edilmemekten korkarız.</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Başlık"/>
          <p:cNvSpPr>
            <a:spLocks noGrp="1"/>
          </p:cNvSpPr>
          <p:nvPr>
            <p:ph type="title"/>
          </p:nvPr>
        </p:nvSpPr>
        <p:spPr/>
        <p:txBody>
          <a:bodyPr>
            <a:normAutofit/>
          </a:bodyPr>
          <a:lstStyle/>
          <a:p>
            <a:pPr algn="l"/>
            <a:r>
              <a:rPr lang="tr-TR" sz="3600" b="1" dirty="0" smtClean="0">
                <a:solidFill>
                  <a:srgbClr val="002060"/>
                </a:solidFill>
                <a:effectLst>
                  <a:outerShdw blurRad="38100" dist="38100" dir="2700000" algn="tl">
                    <a:srgbClr val="000000">
                      <a:alpha val="43137"/>
                    </a:srgbClr>
                  </a:outerShdw>
                </a:effectLst>
              </a:rPr>
              <a:t>Örnek Olay</a:t>
            </a:r>
            <a:endParaRPr lang="tr-TR" sz="3600" b="1" dirty="0">
              <a:solidFill>
                <a:srgbClr val="002060"/>
              </a:solidFill>
              <a:effectLst>
                <a:outerShdw blurRad="38100" dist="38100" dir="2700000" algn="tl">
                  <a:srgbClr val="000000">
                    <a:alpha val="43137"/>
                  </a:srgbClr>
                </a:outerShdw>
              </a:effectLst>
            </a:endParaRPr>
          </a:p>
        </p:txBody>
      </p:sp>
      <p:sp>
        <p:nvSpPr>
          <p:cNvPr id="8" name="7 İçerik Yer Tutucusu"/>
          <p:cNvSpPr>
            <a:spLocks noGrp="1"/>
          </p:cNvSpPr>
          <p:nvPr>
            <p:ph sz="half" idx="4294967295"/>
          </p:nvPr>
        </p:nvSpPr>
        <p:spPr>
          <a:xfrm>
            <a:off x="1187624" y="1916832"/>
            <a:ext cx="7128792" cy="4309939"/>
          </a:xfrm>
          <a:ln w="76200">
            <a:solidFill>
              <a:schemeClr val="accent6">
                <a:lumMod val="75000"/>
              </a:schemeClr>
            </a:solidFill>
          </a:ln>
        </p:spPr>
        <p:txBody>
          <a:bodyPr>
            <a:normAutofit/>
          </a:bodyPr>
          <a:lstStyle/>
          <a:p>
            <a:pPr algn="just"/>
            <a:r>
              <a:rPr lang="tr-TR" b="1" dirty="0" smtClean="0"/>
              <a:t>Arkadaş grubunun toplandığı yerde sigara kullandıklarını gördün. Sen hiç sigara kullanmadın ve sigaranın zararlarını biliyorsun. Sigara içmeni teklif ettiler. Bu durumda ne yaparsın?</a:t>
            </a: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457200" y="620688"/>
            <a:ext cx="8229600" cy="5505475"/>
          </a:xfrm>
        </p:spPr>
        <p:txBody>
          <a:bodyPr/>
          <a:lstStyle/>
          <a:p>
            <a:endParaRPr lang="tr-TR" dirty="0" smtClean="0"/>
          </a:p>
          <a:p>
            <a:endParaRPr lang="tr-TR" dirty="0" smtClean="0"/>
          </a:p>
          <a:p>
            <a:pPr algn="ctr"/>
            <a:r>
              <a:rPr lang="tr-TR" b="1" dirty="0" smtClean="0">
                <a:solidFill>
                  <a:srgbClr val="0070C0"/>
                </a:solidFill>
                <a:effectLst>
                  <a:outerShdw blurRad="38100" dist="38100" dir="2700000" algn="tl">
                    <a:srgbClr val="000000">
                      <a:alpha val="43137"/>
                    </a:srgbClr>
                  </a:outerShdw>
                </a:effectLst>
              </a:rPr>
              <a:t>DİNLEDİĞİNİZ İÇİN TEŞEKKÜRLER </a:t>
            </a:r>
            <a:r>
              <a:rPr lang="tr-TR" b="1" dirty="0" smtClean="0">
                <a:solidFill>
                  <a:srgbClr val="0070C0"/>
                </a:solidFill>
                <a:effectLst>
                  <a:outerShdw blurRad="38100" dist="38100" dir="2700000" algn="tl">
                    <a:srgbClr val="000000">
                      <a:alpha val="43137"/>
                    </a:srgbClr>
                  </a:outerShdw>
                </a:effectLst>
                <a:sym typeface="Wingdings" pitchFamily="2" charset="2"/>
              </a:rPr>
              <a:t></a:t>
            </a:r>
            <a:endParaRPr lang="tr-TR" b="1" dirty="0" smtClean="0">
              <a:solidFill>
                <a:srgbClr val="0070C0"/>
              </a:solidFill>
              <a:effectLst>
                <a:outerShdw blurRad="38100" dist="38100" dir="2700000" algn="tl">
                  <a:srgbClr val="000000">
                    <a:alpha val="43137"/>
                  </a:srgbClr>
                </a:outerShdw>
              </a:effectLst>
            </a:endParaRPr>
          </a:p>
          <a:p>
            <a:pPr algn="ctr"/>
            <a:endParaRPr lang="tr-TR" b="1" dirty="0" smtClean="0">
              <a:solidFill>
                <a:srgbClr val="0070C0"/>
              </a:solidFill>
              <a:effectLst>
                <a:outerShdw blurRad="38100" dist="38100" dir="2700000" algn="tl">
                  <a:srgbClr val="000000">
                    <a:alpha val="43137"/>
                  </a:srgbClr>
                </a:outerShdw>
              </a:effectLst>
            </a:endParaRPr>
          </a:p>
          <a:p>
            <a:pPr algn="ctr">
              <a:buNone/>
            </a:pPr>
            <a:endParaRPr lang="tr-TR" b="1" dirty="0" smtClean="0">
              <a:solidFill>
                <a:srgbClr val="0070C0"/>
              </a:solidFill>
              <a:effectLst>
                <a:outerShdw blurRad="38100" dist="38100" dir="2700000" algn="tl">
                  <a:srgbClr val="000000">
                    <a:alpha val="43137"/>
                  </a:srgbClr>
                </a:outerShdw>
              </a:effectLst>
            </a:endParaRPr>
          </a:p>
          <a:p>
            <a:pPr algn="ctr">
              <a:buNone/>
            </a:pPr>
            <a:r>
              <a:rPr lang="tr-TR" b="1" dirty="0" smtClean="0">
                <a:solidFill>
                  <a:srgbClr val="002060"/>
                </a:solidFill>
                <a:effectLst>
                  <a:outerShdw blurRad="38100" dist="38100" dir="2700000" algn="tl">
                    <a:srgbClr val="000000">
                      <a:alpha val="43137"/>
                    </a:srgbClr>
                  </a:outerShdw>
                </a:effectLst>
              </a:rPr>
              <a:t>DENİZLİ REHBERLİK ve ARAŞTIRMA MERKEZİ</a:t>
            </a:r>
          </a:p>
          <a:p>
            <a:pPr algn="ctr">
              <a:buNone/>
            </a:pPr>
            <a:r>
              <a:rPr lang="tr-TR" b="1" dirty="0" smtClean="0">
                <a:solidFill>
                  <a:srgbClr val="002060"/>
                </a:solidFill>
                <a:effectLst>
                  <a:outerShdw blurRad="38100" dist="38100" dir="2700000" algn="tl">
                    <a:srgbClr val="000000">
                      <a:alpha val="43137"/>
                    </a:srgbClr>
                  </a:outerShdw>
                </a:effectLst>
              </a:rPr>
              <a:t>0258 211 86 25</a:t>
            </a:r>
            <a:endParaRPr lang="tr-TR" b="1"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Neden “EVET” diyoruz?</a:t>
            </a:r>
            <a:endParaRPr lang="tr-TR" sz="40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052736"/>
            <a:ext cx="8229600" cy="5472608"/>
          </a:xfrm>
        </p:spPr>
        <p:txBody>
          <a:bodyPr/>
          <a:lstStyle/>
          <a:p>
            <a:pPr algn="just"/>
            <a:r>
              <a:rPr lang="tr-TR" dirty="0" smtClean="0"/>
              <a:t>Hayır demenin bencillik olduğunu düşünürüz. </a:t>
            </a:r>
          </a:p>
          <a:p>
            <a:pPr algn="just"/>
            <a:r>
              <a:rPr lang="tr-TR" dirty="0" smtClean="0"/>
              <a:t>Çevremizdeki kişilerin bizi kabul etmesi için her şeye evet deme zorunluluğu hissederiz.</a:t>
            </a:r>
          </a:p>
          <a:p>
            <a:pPr algn="just"/>
            <a:r>
              <a:rPr lang="tr-TR" dirty="0" smtClean="0"/>
              <a:t>Yalnız kalma ve terk edilme riskini taşımamış oluyoruz.</a:t>
            </a:r>
          </a:p>
          <a:p>
            <a:pPr algn="just">
              <a:buNone/>
            </a:pPr>
            <a:endParaRPr lang="tr-TR" dirty="0" smtClean="0"/>
          </a:p>
          <a:p>
            <a:pPr algn="just">
              <a:buNone/>
            </a:pPr>
            <a:r>
              <a:rPr lang="tr-TR" dirty="0" smtClean="0"/>
              <a:t>	FAKAT KENDİ İSTEK VE DUYGULARIMIZDAN BAHSETMEDİĞİMİZ İÇİN KENDİMİZE ÖFKELENMEYE BAŞLARIZ…</a:t>
            </a:r>
          </a:p>
          <a:p>
            <a:pPr algn="just"/>
            <a:endParaRPr lang="tr-TR" dirty="0" smtClean="0"/>
          </a:p>
          <a:p>
            <a:pPr algn="just"/>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Autofit/>
          </a:bodyPr>
          <a:lstStyle/>
          <a:p>
            <a:pPr algn="l"/>
            <a:r>
              <a:rPr lang="tr-TR" sz="4000" b="1" dirty="0" smtClean="0">
                <a:solidFill>
                  <a:srgbClr val="002060"/>
                </a:solidFill>
                <a:effectLst>
                  <a:outerShdw blurRad="38100" dist="38100" dir="2700000" algn="tl">
                    <a:srgbClr val="000000">
                      <a:alpha val="43137"/>
                    </a:srgbClr>
                  </a:outerShdw>
                </a:effectLst>
              </a:rPr>
              <a:t>Neden ‘Hayır’ Demeliyiz?</a:t>
            </a:r>
            <a:endParaRPr lang="tr-TR" sz="40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268760"/>
            <a:ext cx="6275040" cy="5256584"/>
          </a:xfrm>
        </p:spPr>
        <p:txBody>
          <a:bodyPr>
            <a:normAutofit/>
          </a:bodyPr>
          <a:lstStyle/>
          <a:p>
            <a:pPr algn="just"/>
            <a:r>
              <a:rPr lang="tr-TR" dirty="0" smtClean="0"/>
              <a:t>Düşünce ve duygularımızı açıkça iletip veya iletmemek bizim seçimimizdir. </a:t>
            </a:r>
          </a:p>
          <a:p>
            <a:pPr algn="just"/>
            <a:r>
              <a:rPr lang="tr-TR" dirty="0" smtClean="0"/>
              <a:t>Kendimizi ifade etmenin ya da etmemenin sonuçlarına bakmamız gerekir. </a:t>
            </a:r>
          </a:p>
          <a:p>
            <a:pPr algn="just"/>
            <a:r>
              <a:rPr lang="tr-TR" dirty="0" smtClean="0"/>
              <a:t>Eğer karşımızdakine ne istediğimizi zamanında söylemezsek  daha sonra küçük bir şey yüzünden öfkelenip kırıcı olabiliriz. </a:t>
            </a:r>
          </a:p>
          <a:p>
            <a:pPr algn="just"/>
            <a:endParaRPr lang="tr-TR" dirty="0"/>
          </a:p>
        </p:txBody>
      </p:sp>
      <p:pic>
        <p:nvPicPr>
          <p:cNvPr id="4" name="3 Resim" descr="hayır-diyebilmek.jpg"/>
          <p:cNvPicPr>
            <a:picLocks noChangeAspect="1"/>
          </p:cNvPicPr>
          <p:nvPr/>
        </p:nvPicPr>
        <p:blipFill>
          <a:blip r:embed="rId2" cstate="print"/>
          <a:stretch>
            <a:fillRect/>
          </a:stretch>
        </p:blipFill>
        <p:spPr>
          <a:xfrm>
            <a:off x="7048500" y="0"/>
            <a:ext cx="2095500" cy="20955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Neden ‘Hayır’ Demeliyiz?</a:t>
            </a:r>
            <a:endParaRPr lang="tr-TR" sz="4000" dirty="0">
              <a:solidFill>
                <a:srgbClr val="002060"/>
              </a:solidFill>
            </a:endParaRPr>
          </a:p>
        </p:txBody>
      </p:sp>
      <p:sp>
        <p:nvSpPr>
          <p:cNvPr id="3" name="2 İçerik Yer Tutucusu"/>
          <p:cNvSpPr>
            <a:spLocks noGrp="1"/>
          </p:cNvSpPr>
          <p:nvPr>
            <p:ph idx="1"/>
          </p:nvPr>
        </p:nvSpPr>
        <p:spPr>
          <a:xfrm>
            <a:off x="457200" y="2060848"/>
            <a:ext cx="8229600" cy="4797152"/>
          </a:xfrm>
        </p:spPr>
        <p:txBody>
          <a:bodyPr>
            <a:normAutofit/>
          </a:bodyPr>
          <a:lstStyle/>
          <a:p>
            <a:pPr algn="just"/>
            <a:r>
              <a:rPr lang="tr-TR" dirty="0" smtClean="0"/>
              <a:t>Bunun yerine rahatsız olduğumuz davranışı ya da duyguları uygun bir dille iletebiliriz. </a:t>
            </a:r>
          </a:p>
          <a:p>
            <a:pPr algn="just"/>
            <a:r>
              <a:rPr lang="tr-TR" dirty="0" smtClean="0"/>
              <a:t>Böylelikle, duygularımızı içimize atıp zaman içinde birikmesini ve ilişkimize zarar gelmesini önlemiş oluruz.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836712"/>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Nasıl ‘Hayır’ Demeliyiz?</a:t>
            </a:r>
            <a:endParaRPr lang="tr-TR" sz="40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980728"/>
            <a:ext cx="8229600" cy="5877272"/>
          </a:xfrm>
        </p:spPr>
        <p:txBody>
          <a:bodyPr>
            <a:normAutofit fontScale="77500" lnSpcReduction="20000"/>
          </a:bodyPr>
          <a:lstStyle/>
          <a:p>
            <a:pPr algn="just"/>
            <a:r>
              <a:rPr lang="tr-TR" dirty="0" smtClean="0"/>
              <a:t>İlk önce bizi rahatsız eden olumsuz duygular yaşatan olay ve davranışı tanımlamamız gerekir. Söze “ben “diye başlayarak duygu ve düşüncelerimizin bize ait olduğunu vurgulamalıyız.</a:t>
            </a:r>
          </a:p>
          <a:p>
            <a:pPr algn="just">
              <a:buNone/>
            </a:pPr>
            <a:r>
              <a:rPr lang="tr-TR" dirty="0" smtClean="0"/>
              <a:t>Kuracağımız cümleler genellikle üç bölümden oluşur:</a:t>
            </a:r>
          </a:p>
          <a:p>
            <a:pPr algn="just">
              <a:buNone/>
            </a:pPr>
            <a:endParaRPr lang="tr-TR" dirty="0" smtClean="0"/>
          </a:p>
          <a:p>
            <a:pPr algn="just">
              <a:buNone/>
            </a:pPr>
            <a:r>
              <a:rPr lang="tr-TR" dirty="0" smtClean="0"/>
              <a:t>1- Olumsuz duyguları yaşatan belli bir davranış veya olayı tanımlamak,</a:t>
            </a:r>
          </a:p>
          <a:p>
            <a:pPr algn="just">
              <a:buNone/>
            </a:pPr>
            <a:r>
              <a:rPr lang="tr-TR" dirty="0" smtClean="0"/>
              <a:t>2- O davranış veya olayın bizim üzerimizde yarattığı etkiyi açıklamak,</a:t>
            </a:r>
          </a:p>
          <a:p>
            <a:pPr algn="just">
              <a:buNone/>
            </a:pPr>
            <a:r>
              <a:rPr lang="tr-TR" dirty="0" smtClean="0"/>
              <a:t>3- O davranış ve olayı nasıl yorumladığımızı (hissettiklerimiz, duygularımız) söylemekten oluşur.</a:t>
            </a:r>
          </a:p>
          <a:p>
            <a:pPr algn="just">
              <a:buNone/>
            </a:pPr>
            <a:endParaRPr lang="tr-TR" dirty="0" smtClean="0"/>
          </a:p>
          <a:p>
            <a:pPr algn="just">
              <a:buNone/>
            </a:pPr>
            <a:r>
              <a:rPr lang="tr-TR" dirty="0" smtClean="0"/>
              <a:t>	</a:t>
            </a:r>
          </a:p>
          <a:p>
            <a:pPr algn="just"/>
            <a:r>
              <a:rPr lang="tr-TR" dirty="0" smtClean="0"/>
              <a:t>Böylece duygularımızı içimize atıp zaman içinde birikmesini engellemiş oluruz. </a:t>
            </a:r>
          </a:p>
          <a:p>
            <a:pPr algn="just">
              <a:buNone/>
            </a:pP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HAYR_11.jpg"/>
          <p:cNvPicPr>
            <a:picLocks noGrp="1" noChangeAspect="1"/>
          </p:cNvPicPr>
          <p:nvPr>
            <p:ph idx="1"/>
          </p:nvPr>
        </p:nvPicPr>
        <p:blipFill>
          <a:blip r:embed="rId2" cstate="print"/>
          <a:stretch>
            <a:fillRect/>
          </a:stretch>
        </p:blipFill>
        <p:spPr>
          <a:xfrm>
            <a:off x="0" y="0"/>
            <a:ext cx="4427984" cy="6858000"/>
          </a:xfrm>
          <a:prstGeom prst="rect">
            <a:avLst/>
          </a:prstGeom>
        </p:spPr>
      </p:pic>
      <p:pic>
        <p:nvPicPr>
          <p:cNvPr id="6" name="5 Resim" descr="cocuklara-hayir-demeyi-ogretin.jpg"/>
          <p:cNvPicPr>
            <a:picLocks noChangeAspect="1"/>
          </p:cNvPicPr>
          <p:nvPr/>
        </p:nvPicPr>
        <p:blipFill>
          <a:blip r:embed="rId3" cstate="print"/>
          <a:stretch>
            <a:fillRect/>
          </a:stretch>
        </p:blipFill>
        <p:spPr>
          <a:xfrm>
            <a:off x="4427984" y="0"/>
            <a:ext cx="4716016" cy="68580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4000" dirty="0" smtClean="0">
                <a:solidFill>
                  <a:srgbClr val="002060"/>
                </a:solidFill>
              </a:rPr>
              <a:t>Hayır Diyebilmek İçin;</a:t>
            </a:r>
            <a:endParaRPr lang="tr-TR" sz="4000" dirty="0">
              <a:solidFill>
                <a:srgbClr val="002060"/>
              </a:solidFill>
            </a:endParaRPr>
          </a:p>
        </p:txBody>
      </p:sp>
      <p:sp>
        <p:nvSpPr>
          <p:cNvPr id="3" name="2 İçerik Yer Tutucusu"/>
          <p:cNvSpPr>
            <a:spLocks noGrp="1"/>
          </p:cNvSpPr>
          <p:nvPr>
            <p:ph idx="1"/>
          </p:nvPr>
        </p:nvSpPr>
        <p:spPr/>
        <p:txBody>
          <a:bodyPr/>
          <a:lstStyle/>
          <a:p>
            <a:pPr algn="just"/>
            <a:r>
              <a:rPr lang="tr-TR" dirty="0" smtClean="0"/>
              <a:t>Eğer doğrudan hayır demeyi zor buluyorsanız, düşünmek için biraz zaman isteyin. Düşünmeden bir takım sözler verirseniz, sonradan kendinize kızabilirsiniz.</a:t>
            </a:r>
          </a:p>
          <a:p>
            <a:pPr algn="just"/>
            <a:r>
              <a:rPr lang="tr-TR" dirty="0" smtClean="0"/>
              <a:t>Aşırı kibarlık yapmadan ve bahaneler üretmeden, hayır deme provaları yapın. Kendinizi suçlu hissetmeden niçin hayır dediğinizi açıklayabilirsiniz.</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300</TotalTime>
  <Words>1212</Words>
  <Application>Microsoft Office PowerPoint</Application>
  <PresentationFormat>Ekran Gösterisi (4:3)</PresentationFormat>
  <Paragraphs>161</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Ofis Teması</vt:lpstr>
      <vt:lpstr>Hayır Diyebilme ve Karar Verme Becerileri</vt:lpstr>
      <vt:lpstr>Hayır Diyebilme</vt:lpstr>
      <vt:lpstr>Neden “EVET” diyoruz?</vt:lpstr>
      <vt:lpstr>Neden “EVET” diyoruz?</vt:lpstr>
      <vt:lpstr>Neden ‘Hayır’ Demeliyiz?</vt:lpstr>
      <vt:lpstr>Neden ‘Hayır’ Demeliyiz?</vt:lpstr>
      <vt:lpstr>Nasıl ‘Hayır’ Demeliyiz?</vt:lpstr>
      <vt:lpstr>Slayt 8</vt:lpstr>
      <vt:lpstr>Hayır Diyebilmek İçin;</vt:lpstr>
      <vt:lpstr>Slayt 10</vt:lpstr>
      <vt:lpstr>Hayır Diyebilmek İçin;</vt:lpstr>
      <vt:lpstr>Örnek Olay</vt:lpstr>
      <vt:lpstr>Davranışın Sonucunu Değerlendirme</vt:lpstr>
      <vt:lpstr>Slayt 14</vt:lpstr>
      <vt:lpstr>Örnek Olay : Sonuç Ne Olur?</vt:lpstr>
      <vt:lpstr>Örnek Olay : Sonuç Ne Olur?</vt:lpstr>
      <vt:lpstr>Slayt 17</vt:lpstr>
      <vt:lpstr>Karar Verebilme Becerileri  </vt:lpstr>
      <vt:lpstr>Karar Vermek Nedir?</vt:lpstr>
      <vt:lpstr>Kararlarımız hayatımızı nasıl etkiler?</vt:lpstr>
      <vt:lpstr>Slayt 21</vt:lpstr>
      <vt:lpstr>Karar Vermeyi Engelleyen Nedenler</vt:lpstr>
      <vt:lpstr>KARAR VERME BECERİLERİNİN AŞAMALARI</vt:lpstr>
      <vt:lpstr>Slayt 24</vt:lpstr>
      <vt:lpstr>Slayt 25</vt:lpstr>
      <vt:lpstr>Slayt 26</vt:lpstr>
      <vt:lpstr>Slayt 27</vt:lpstr>
      <vt:lpstr>KARAR VERME BECERİLERİNİN AŞAMALARI</vt:lpstr>
      <vt:lpstr>Slayt 29</vt:lpstr>
      <vt:lpstr>Örnek Olay</vt:lpstr>
      <vt:lpstr>Slayt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cmpq</dc:creator>
  <cp:lastModifiedBy>cmpq</cp:lastModifiedBy>
  <cp:revision>30</cp:revision>
  <dcterms:created xsi:type="dcterms:W3CDTF">2014-11-10T19:06:12Z</dcterms:created>
  <dcterms:modified xsi:type="dcterms:W3CDTF">2014-12-03T20:57:31Z</dcterms:modified>
</cp:coreProperties>
</file>